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256" r:id="rId5"/>
    <p:sldId id="534" r:id="rId6"/>
    <p:sldId id="263" r:id="rId7"/>
    <p:sldId id="539" r:id="rId8"/>
    <p:sldId id="506" r:id="rId9"/>
    <p:sldId id="479" r:id="rId10"/>
    <p:sldId id="531" r:id="rId11"/>
    <p:sldId id="532" r:id="rId12"/>
    <p:sldId id="533" r:id="rId13"/>
    <p:sldId id="507" r:id="rId14"/>
    <p:sldId id="535" r:id="rId15"/>
    <p:sldId id="521" r:id="rId16"/>
    <p:sldId id="508" r:id="rId17"/>
    <p:sldId id="510" r:id="rId18"/>
    <p:sldId id="542" r:id="rId19"/>
    <p:sldId id="517" r:id="rId20"/>
    <p:sldId id="511" r:id="rId21"/>
    <p:sldId id="509" r:id="rId22"/>
    <p:sldId id="538" r:id="rId23"/>
    <p:sldId id="520" r:id="rId24"/>
    <p:sldId id="518" r:id="rId25"/>
    <p:sldId id="541" r:id="rId26"/>
    <p:sldId id="544" r:id="rId27"/>
    <p:sldId id="530" r:id="rId2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00"/>
    <a:srgbClr val="B22EC0"/>
    <a:srgbClr val="9C28A8"/>
    <a:srgbClr val="9E7800"/>
    <a:srgbClr val="A88000"/>
    <a:srgbClr val="09B393"/>
    <a:srgbClr val="B00000"/>
    <a:srgbClr val="75B648"/>
    <a:srgbClr val="4A742E"/>
    <a:srgbClr val="456B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91" autoAdjust="0"/>
    <p:restoredTop sz="94660"/>
  </p:normalViewPr>
  <p:slideViewPr>
    <p:cSldViewPr snapToGrid="0">
      <p:cViewPr varScale="1">
        <p:scale>
          <a:sx n="86" d="100"/>
          <a:sy n="86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2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e Lange" userId="2ee66a5f-32ce-4a63-9f52-6b6fa1050d96" providerId="ADAL" clId="{808B0EFF-1297-46B1-9F65-5CCC432DC911}"/>
    <pc:docChg chg="modSld">
      <pc:chgData name="Lene Lange" userId="2ee66a5f-32ce-4a63-9f52-6b6fa1050d96" providerId="ADAL" clId="{808B0EFF-1297-46B1-9F65-5CCC432DC911}" dt="2022-03-17T20:58:32.370" v="31" actId="6549"/>
      <pc:docMkLst>
        <pc:docMk/>
      </pc:docMkLst>
      <pc:sldChg chg="modSp">
        <pc:chgData name="Lene Lange" userId="2ee66a5f-32ce-4a63-9f52-6b6fa1050d96" providerId="ADAL" clId="{808B0EFF-1297-46B1-9F65-5CCC432DC911}" dt="2022-03-17T20:52:16.323" v="10" actId="113"/>
        <pc:sldMkLst>
          <pc:docMk/>
          <pc:sldMk cId="3057605263" sldId="479"/>
        </pc:sldMkLst>
        <pc:spChg chg="mod">
          <ac:chgData name="Lene Lange" userId="2ee66a5f-32ce-4a63-9f52-6b6fa1050d96" providerId="ADAL" clId="{808B0EFF-1297-46B1-9F65-5CCC432DC911}" dt="2022-03-17T20:52:16.323" v="10" actId="113"/>
          <ac:spMkLst>
            <pc:docMk/>
            <pc:sldMk cId="3057605263" sldId="479"/>
            <ac:spMk id="3" creationId="{00000000-0000-0000-0000-000000000000}"/>
          </ac:spMkLst>
        </pc:spChg>
      </pc:sldChg>
      <pc:sldChg chg="modSp">
        <pc:chgData name="Lene Lange" userId="2ee66a5f-32ce-4a63-9f52-6b6fa1050d96" providerId="ADAL" clId="{808B0EFF-1297-46B1-9F65-5CCC432DC911}" dt="2022-03-17T20:58:32.370" v="31" actId="6549"/>
        <pc:sldMkLst>
          <pc:docMk/>
          <pc:sldMk cId="2552038291" sldId="544"/>
        </pc:sldMkLst>
        <pc:spChg chg="mod">
          <ac:chgData name="Lene Lange" userId="2ee66a5f-32ce-4a63-9f52-6b6fa1050d96" providerId="ADAL" clId="{808B0EFF-1297-46B1-9F65-5CCC432DC911}" dt="2022-03-17T20:58:32.370" v="31" actId="6549"/>
          <ac:spMkLst>
            <pc:docMk/>
            <pc:sldMk cId="2552038291" sldId="544"/>
            <ac:spMk id="3" creationId="{D67BE633-3E06-477B-9F8F-8DC0E21448D9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DF975-D7D6-46ED-94C1-340AF8CACC74}" type="datetimeFigureOut">
              <a:rPr lang="da-DK" smtClean="0"/>
              <a:t>17-03-2022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0B345-E57E-4090-BF48-87C7DF08E21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8456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DAE7B4-BF98-47BA-AE7F-1BFC2FF20B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0889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77EBC-F97D-4CDE-8A6E-413AB6B5D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FC71AE-D0E3-40DD-9E60-AE047D9FD5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3023B-F756-4544-9ECA-86620846C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637B-52B3-4004-A6ED-DF4B9A86D84A}" type="datetimeFigureOut">
              <a:rPr lang="da-DK" smtClean="0"/>
              <a:t>17-03-2022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DD00F-562E-444E-93DA-AC0C42AAE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EA75B-A90E-4BFF-8DF6-C1800F2C6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546D-5EBE-48FD-B2F1-D562CBE3AC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4706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01F40-DA78-4CEF-BB26-A8FE8E6B6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7E982-936B-4F4E-B26C-1B929769C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FE719-7176-4BB8-83FD-76C7B035F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637B-52B3-4004-A6ED-DF4B9A86D84A}" type="datetimeFigureOut">
              <a:rPr lang="da-DK" smtClean="0"/>
              <a:t>17-03-2022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3AE1D-4C96-4513-87DB-A24D7A936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9E3D0-0BD5-4E05-A5EE-872C65AF3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546D-5EBE-48FD-B2F1-D562CBE3AC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523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F0B11-90E3-417A-982F-2551BB1C8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3E23EA-6C30-44D5-8259-446A3C91B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5F5DF-13EC-4F52-8B07-7B176EA7C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637B-52B3-4004-A6ED-DF4B9A86D84A}" type="datetimeFigureOut">
              <a:rPr lang="da-DK" smtClean="0"/>
              <a:t>17-03-2022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3B545-95E1-474E-8F2F-CE3343956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83D7B-A08E-452B-AFAC-ADEBDE797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546D-5EBE-48FD-B2F1-D562CBE3AC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8068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E973E-75CB-4276-87CB-BE523D66E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6EBDA-B175-4E13-847A-4C9E23764C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B9F85A-CAD2-4404-B417-92F2D9962C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0F67BE-6141-4DE2-937C-9E80ABC5F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637B-52B3-4004-A6ED-DF4B9A86D84A}" type="datetimeFigureOut">
              <a:rPr lang="da-DK" smtClean="0"/>
              <a:t>17-03-2022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CB660E-E9DE-4BF7-9396-6FDDCDCC4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E9023-CEC3-48E0-A087-DA241B381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546D-5EBE-48FD-B2F1-D562CBE3AC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5538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72ABA-673A-4A26-A7CD-81C604657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8AC373-2CCC-4A89-B212-F1E43A5C7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87D2B-489E-4418-A544-349A3A837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3C3768-03A0-4FC4-BAA2-DACBD2A0DB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8E0243-760F-47C5-87CE-56B26F3449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6AB208-6E1D-46D5-8432-6F76DEAF2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637B-52B3-4004-A6ED-DF4B9A86D84A}" type="datetimeFigureOut">
              <a:rPr lang="da-DK" smtClean="0"/>
              <a:t>17-03-2022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710F-466D-4181-8791-206FDC141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DE7DCE-21EF-4DBB-A3B3-C947FEBAC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546D-5EBE-48FD-B2F1-D562CBE3AC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8529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3CB3A-7CE2-4FCA-844C-E93358CA0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C341B8-DA3E-434E-8A5E-509B8D3C1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637B-52B3-4004-A6ED-DF4B9A86D84A}" type="datetimeFigureOut">
              <a:rPr lang="da-DK" smtClean="0"/>
              <a:t>17-03-2022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419576-3CA5-4881-B354-B4AE665F0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8C05DC-87C1-49B3-9AA5-6AF3B2805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546D-5EBE-48FD-B2F1-D562CBE3AC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1188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3354FF-0C77-45B8-8691-95114A1EA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637B-52B3-4004-A6ED-DF4B9A86D84A}" type="datetimeFigureOut">
              <a:rPr lang="da-DK" smtClean="0"/>
              <a:t>17-03-2022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6B0FC0-AEC0-4D39-83CD-BF0A65916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E2FC3-B843-4C9D-852B-5753AE6C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546D-5EBE-48FD-B2F1-D562CBE3AC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1627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1C95A-3AB6-4DFF-8BBD-7CF764C46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66E58-9570-4F63-A83D-928940BD9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A8363-43FF-476D-B506-EE6FAF3E1F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900A0B-9975-4AAB-B0D9-63B34BDF6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637B-52B3-4004-A6ED-DF4B9A86D84A}" type="datetimeFigureOut">
              <a:rPr lang="da-DK" smtClean="0"/>
              <a:t>17-03-2022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10866-ECC8-4AE8-B3FD-316DBA0AA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510012-41AD-4662-9D02-999ABC9DD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546D-5EBE-48FD-B2F1-D562CBE3AC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072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B72D3-D7D9-4C7D-BA88-983569A5E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2692D4-D340-4148-894A-42ECB3B58C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7A06B-4207-4E43-9756-9F69DC3422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04FA4-40B2-46B4-BD60-987CE4181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637B-52B3-4004-A6ED-DF4B9A86D84A}" type="datetimeFigureOut">
              <a:rPr lang="da-DK" smtClean="0"/>
              <a:t>17-03-2022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0D0BDE-0C5E-40E0-B86F-B6E19FC6B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4B25FB-C8A9-4497-ACDD-DEB594DB4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546D-5EBE-48FD-B2F1-D562CBE3AC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777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7E704-33AD-4C93-8602-3E7B85E6F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5E271B-1D73-4B4F-AC0D-C0C2354ED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34080-E620-4963-9C5D-CAB4A8929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637B-52B3-4004-A6ED-DF4B9A86D84A}" type="datetimeFigureOut">
              <a:rPr lang="da-DK" smtClean="0"/>
              <a:t>17-03-2022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AD2EC-3CA0-4650-8DD4-AD6420DC8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87F4BD-4ECF-4B42-A1FB-6913F3589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546D-5EBE-48FD-B2F1-D562CBE3AC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2868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92F7BB-2A00-4299-ADDE-26B5EF87F3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EAAC78-3229-4AA3-969D-1AD855D69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C48D1-7974-40D3-88B4-4AE1C1C5D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637B-52B3-4004-A6ED-DF4B9A86D84A}" type="datetimeFigureOut">
              <a:rPr lang="da-DK" smtClean="0"/>
              <a:t>17-03-2022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3615C-A1AB-4071-8BC2-757299631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7F491-4A1F-4EA7-AE89-15D423A14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546D-5EBE-48FD-B2F1-D562CBE3AC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846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56127-EA4B-4325-9D37-7CA8CBE77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839AF-5110-479E-BE1F-FF9A984DC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51CC6-B1B8-4574-91D2-B8345EB6CD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7637B-52B3-4004-A6ED-DF4B9A86D84A}" type="datetimeFigureOut">
              <a:rPr lang="da-DK" smtClean="0"/>
              <a:t>17-03-2022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735CF-20B2-4E06-AF96-D6C3DD8FAB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01844-3F20-4BAB-B3D4-AD61E18689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7546D-5EBE-48FD-B2F1-D562CBE3AC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3796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biotechnologyforbiofuels.biomedcentral.com/articles/10.1186/s13068-019-1436-5/figures/3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biotechnologyforbiofuels.biomedcentral.com/articles/10.1186/s13068-019-1436-5/figures/3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2B8DA-D254-4D67-A357-7682D6E50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831" y="1122363"/>
            <a:ext cx="9898601" cy="23876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methods for analyzing fungal enzyme </a:t>
            </a:r>
            <a:r>
              <a:rPr lang="en-US" sz="32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secretome</a:t>
            </a: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b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Digestive </a:t>
            </a:r>
            <a:r>
              <a:rPr lang="en-US" sz="2800" b="1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secretome</a:t>
            </a:r>
            <a:r>
              <a:rPr lang="en-US" sz="28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composition, an integrated part of speciation </a:t>
            </a:r>
            <a:br>
              <a:rPr lang="en-US" sz="2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da-DK" sz="28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25C10-7353-4406-B90A-46949ED3C4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7578" y="4048217"/>
            <a:ext cx="9596844" cy="2183907"/>
          </a:xfrm>
        </p:spPr>
        <p:txBody>
          <a:bodyPr>
            <a:normAutofit fontScale="25000" lnSpcReduction="20000"/>
          </a:bodyPr>
          <a:lstStyle/>
          <a:p>
            <a:r>
              <a:rPr lang="da-DK" sz="11200" b="1" dirty="0">
                <a:solidFill>
                  <a:srgbClr val="0070C0"/>
                </a:solidFill>
              </a:rPr>
              <a:t>Lene Lange</a:t>
            </a:r>
          </a:p>
          <a:p>
            <a:r>
              <a:rPr lang="da-DK" sz="7200" b="1" dirty="0" err="1"/>
              <a:t>BioEconomy</a:t>
            </a:r>
            <a:r>
              <a:rPr lang="da-DK" sz="7200" b="1" dirty="0"/>
              <a:t>, </a:t>
            </a:r>
            <a:r>
              <a:rPr lang="da-DK" sz="7200" b="1" i="1" dirty="0"/>
              <a:t>Research &amp; Advisory</a:t>
            </a:r>
            <a:r>
              <a:rPr lang="da-DK" sz="7200" b="1" dirty="0"/>
              <a:t>, Denmark</a:t>
            </a:r>
          </a:p>
          <a:p>
            <a:r>
              <a:rPr lang="da-DK" sz="6400" dirty="0"/>
              <a:t>(Research Partner in Danish, Nordic, EU &amp; </a:t>
            </a:r>
            <a:r>
              <a:rPr lang="da-DK" sz="6400" dirty="0" err="1"/>
              <a:t>Internationally</a:t>
            </a:r>
            <a:r>
              <a:rPr lang="da-DK" sz="6400" dirty="0"/>
              <a:t> </a:t>
            </a:r>
            <a:r>
              <a:rPr lang="da-DK" sz="6400" dirty="0" err="1"/>
              <a:t>funded</a:t>
            </a:r>
            <a:r>
              <a:rPr lang="da-DK" sz="6400" dirty="0"/>
              <a:t> </a:t>
            </a:r>
            <a:r>
              <a:rPr lang="da-DK" sz="6400" dirty="0" err="1"/>
              <a:t>projects</a:t>
            </a:r>
            <a:r>
              <a:rPr lang="da-DK" sz="6400" dirty="0"/>
              <a:t>) </a:t>
            </a:r>
          </a:p>
          <a:p>
            <a:endParaRPr lang="da-DK" sz="6400" dirty="0">
              <a:solidFill>
                <a:srgbClr val="0070C0"/>
              </a:solidFill>
            </a:endParaRPr>
          </a:p>
          <a:p>
            <a:r>
              <a:rPr lang="da-DK" sz="6400" b="1" dirty="0"/>
              <a:t>Co-</a:t>
            </a:r>
            <a:r>
              <a:rPr lang="da-DK" sz="6400" b="1" dirty="0" err="1"/>
              <a:t>authors</a:t>
            </a:r>
            <a:r>
              <a:rPr lang="da-DK" sz="6400" b="1" dirty="0"/>
              <a:t>: </a:t>
            </a:r>
          </a:p>
          <a:p>
            <a:r>
              <a:rPr lang="da-DK" sz="8000" b="1" dirty="0">
                <a:solidFill>
                  <a:srgbClr val="0070C0"/>
                </a:solidFill>
              </a:rPr>
              <a:t>Kristian Barrett, Bo Pilgaard, Jens C Frisvad, Adrian Tsang &amp; Anne S Meyer  </a:t>
            </a:r>
          </a:p>
          <a:p>
            <a:r>
              <a:rPr lang="da-DK" sz="7200" b="1" dirty="0"/>
              <a:t>Technical University of Denmark and Concordia University of Montreal, Canada</a:t>
            </a:r>
            <a:br>
              <a:rPr lang="da-DK" sz="6400" dirty="0"/>
            </a:br>
            <a:endParaRPr lang="da-DK" sz="6400" dirty="0"/>
          </a:p>
          <a:p>
            <a:r>
              <a:rPr lang="da-DK" sz="5000" b="1" i="1" dirty="0" err="1"/>
              <a:t>Presented</a:t>
            </a:r>
            <a:r>
              <a:rPr lang="da-DK" sz="5000" b="1" i="1" dirty="0"/>
              <a:t>, </a:t>
            </a:r>
            <a:r>
              <a:rPr lang="da-DK" sz="5000" b="1" i="1" dirty="0" err="1"/>
              <a:t>Asilomar</a:t>
            </a:r>
            <a:r>
              <a:rPr lang="da-DK" sz="5000" b="1" i="1" dirty="0"/>
              <a:t> 2022, ”</a:t>
            </a:r>
            <a:r>
              <a:rPr lang="da-DK" sz="5000" b="1" i="1" dirty="0" err="1"/>
              <a:t>Speciation</a:t>
            </a:r>
            <a:r>
              <a:rPr lang="da-DK" sz="5000" b="1" i="1" dirty="0"/>
              <a:t>, </a:t>
            </a:r>
            <a:r>
              <a:rPr lang="da-DK" sz="5000" b="1" i="1" dirty="0" err="1"/>
              <a:t>Diversity</a:t>
            </a:r>
            <a:r>
              <a:rPr lang="da-DK" sz="5000" b="1" i="1" dirty="0"/>
              <a:t> and Evolution”</a:t>
            </a:r>
          </a:p>
          <a:p>
            <a:endParaRPr lang="da-DK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98021B1-E718-4B35-B2C4-213E4F471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03" y="265272"/>
            <a:ext cx="1670647" cy="81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87291C-B2EC-47A5-A1F0-9AB0B8E6E71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660" y="252489"/>
            <a:ext cx="2203523" cy="6846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9694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228E1-1E29-41CF-B80A-FFEFBA119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4355"/>
            <a:ext cx="10515600" cy="844881"/>
          </a:xfrm>
        </p:spPr>
        <p:txBody>
          <a:bodyPr>
            <a:normAutofit fontScale="90000"/>
          </a:bodyPr>
          <a:lstStyle/>
          <a:p>
            <a:r>
              <a:rPr lang="da-DK" sz="3200" b="1" dirty="0">
                <a:solidFill>
                  <a:schemeClr val="accent1">
                    <a:lumMod val="75000"/>
                  </a:schemeClr>
                </a:solidFill>
                <a:highlight>
                  <a:srgbClr val="FFFF00"/>
                </a:highlight>
                <a:latin typeface="+mn-lt"/>
              </a:rPr>
              <a:t>In Focus</a:t>
            </a:r>
            <a:r>
              <a:rPr lang="da-DK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: </a:t>
            </a:r>
            <a:r>
              <a:rPr lang="da-DK" sz="32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Improved</a:t>
            </a:r>
            <a:r>
              <a:rPr lang="da-DK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use</a:t>
            </a:r>
            <a:r>
              <a:rPr lang="da-DK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of the </a:t>
            </a:r>
            <a:r>
              <a:rPr lang="da-DK" sz="32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biological</a:t>
            </a:r>
            <a:r>
              <a:rPr lang="da-DK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resources</a:t>
            </a:r>
            <a:br>
              <a:rPr lang="da-DK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da-DK" sz="3200" b="1" i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Needed</a:t>
            </a:r>
            <a:r>
              <a:rPr lang="da-DK" sz="32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: </a:t>
            </a:r>
            <a:r>
              <a:rPr lang="da-DK" sz="3200" b="1" i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many</a:t>
            </a:r>
            <a:r>
              <a:rPr lang="da-DK" sz="32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new types and </a:t>
            </a:r>
            <a:r>
              <a:rPr lang="da-DK" sz="3200" b="1" i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improved</a:t>
            </a:r>
            <a:r>
              <a:rPr lang="da-DK" sz="32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da-DK" sz="3200" b="1" i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enzymes</a:t>
            </a:r>
            <a:endParaRPr lang="da-DK" sz="3100" b="1" i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A89AE-8C90-4979-B831-4DDB5F242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0868"/>
            <a:ext cx="10294398" cy="50632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400" b="1" dirty="0" err="1">
                <a:solidFill>
                  <a:srgbClr val="0070C0"/>
                </a:solidFill>
              </a:rPr>
              <a:t>Huge</a:t>
            </a:r>
            <a:r>
              <a:rPr lang="da-DK" sz="2400" b="1" dirty="0">
                <a:solidFill>
                  <a:srgbClr val="0070C0"/>
                </a:solidFill>
              </a:rPr>
              <a:t> </a:t>
            </a:r>
            <a:r>
              <a:rPr lang="da-DK" sz="2400" b="1" dirty="0" err="1">
                <a:solidFill>
                  <a:srgbClr val="0070C0"/>
                </a:solidFill>
              </a:rPr>
              <a:t>opportunities</a:t>
            </a:r>
            <a:r>
              <a:rPr lang="da-DK" sz="2400" b="1" dirty="0">
                <a:solidFill>
                  <a:srgbClr val="0070C0"/>
                </a:solidFill>
              </a:rPr>
              <a:t>: </a:t>
            </a:r>
            <a:r>
              <a:rPr lang="da-DK" sz="2400" b="1" dirty="0" err="1">
                <a:solidFill>
                  <a:srgbClr val="0070C0"/>
                </a:solidFill>
              </a:rPr>
              <a:t>Enzyme-processing</a:t>
            </a:r>
            <a:r>
              <a:rPr lang="da-DK" sz="2400" b="1" dirty="0">
                <a:solidFill>
                  <a:srgbClr val="0070C0"/>
                </a:solidFill>
              </a:rPr>
              <a:t>, </a:t>
            </a:r>
            <a:r>
              <a:rPr lang="da-DK" sz="2400" b="1" dirty="0" err="1">
                <a:solidFill>
                  <a:srgbClr val="0070C0"/>
                </a:solidFill>
              </a:rPr>
              <a:t>making</a:t>
            </a:r>
            <a:r>
              <a:rPr lang="da-DK" sz="2400" b="1" dirty="0">
                <a:solidFill>
                  <a:srgbClr val="0070C0"/>
                </a:solidFill>
              </a:rPr>
              <a:t> ”Value from Waste”</a:t>
            </a:r>
          </a:p>
          <a:p>
            <a:r>
              <a:rPr lang="da-DK" sz="2400" b="1" dirty="0" err="1"/>
              <a:t>Upgraded</a:t>
            </a:r>
            <a:r>
              <a:rPr lang="da-DK" sz="2400" b="1" dirty="0"/>
              <a:t> </a:t>
            </a:r>
            <a:r>
              <a:rPr lang="da-DK" sz="2400" dirty="0" err="1"/>
              <a:t>use</a:t>
            </a:r>
            <a:r>
              <a:rPr lang="da-DK" sz="2400" dirty="0"/>
              <a:t> of </a:t>
            </a:r>
            <a:r>
              <a:rPr lang="da-DK" sz="2400" i="1" dirty="0"/>
              <a:t>food </a:t>
            </a:r>
            <a:r>
              <a:rPr lang="da-DK" sz="2400" i="1" dirty="0" err="1"/>
              <a:t>waste</a:t>
            </a:r>
            <a:r>
              <a:rPr lang="da-DK" sz="2400" i="1" dirty="0"/>
              <a:t>: </a:t>
            </a:r>
            <a:r>
              <a:rPr lang="da-DK" sz="2400" dirty="0" err="1"/>
              <a:t>Globally</a:t>
            </a:r>
            <a:r>
              <a:rPr lang="da-DK" sz="2400" dirty="0"/>
              <a:t>, 34% of all food is </a:t>
            </a:r>
            <a:r>
              <a:rPr lang="da-DK" sz="2400" dirty="0" err="1"/>
              <a:t>wasted</a:t>
            </a:r>
            <a:r>
              <a:rPr lang="da-DK" sz="2400" dirty="0"/>
              <a:t>!</a:t>
            </a:r>
          </a:p>
          <a:p>
            <a:r>
              <a:rPr lang="da-DK" sz="2400" b="1" dirty="0" err="1"/>
              <a:t>V</a:t>
            </a:r>
            <a:r>
              <a:rPr lang="da-DK" sz="2000" b="1" dirty="0" err="1"/>
              <a:t>alorizing</a:t>
            </a:r>
            <a:r>
              <a:rPr lang="da-DK" sz="2000" b="1" dirty="0"/>
              <a:t> </a:t>
            </a:r>
            <a:r>
              <a:rPr lang="da-DK" sz="2000" b="1" i="1" dirty="0"/>
              <a:t>food-</a:t>
            </a:r>
            <a:r>
              <a:rPr lang="da-DK" sz="2000" b="1" i="1" dirty="0" err="1"/>
              <a:t>processing</a:t>
            </a:r>
            <a:r>
              <a:rPr lang="da-DK" sz="2000" b="1" i="1" dirty="0"/>
              <a:t> side-</a:t>
            </a:r>
            <a:r>
              <a:rPr lang="da-DK" sz="2000" b="1" i="1" dirty="0" err="1"/>
              <a:t>streams</a:t>
            </a:r>
            <a:r>
              <a:rPr lang="da-DK" sz="2000" b="1" i="1" dirty="0"/>
              <a:t>; </a:t>
            </a:r>
            <a:r>
              <a:rPr lang="da-DK" sz="2000" i="1" dirty="0"/>
              <a:t> </a:t>
            </a:r>
            <a:r>
              <a:rPr lang="da-DK" sz="2400" i="1" dirty="0" err="1"/>
              <a:t>now</a:t>
            </a:r>
            <a:r>
              <a:rPr lang="da-DK" sz="2400" i="1" dirty="0"/>
              <a:t>, </a:t>
            </a:r>
            <a:r>
              <a:rPr lang="da-DK" sz="2400" i="1" dirty="0" err="1"/>
              <a:t>approx</a:t>
            </a:r>
            <a:r>
              <a:rPr lang="da-DK" sz="2400" i="1" dirty="0"/>
              <a:t>. </a:t>
            </a:r>
            <a:r>
              <a:rPr lang="da-DK" sz="2400" i="1" dirty="0" err="1"/>
              <a:t>additional</a:t>
            </a:r>
            <a:r>
              <a:rPr lang="da-DK" sz="2400" i="1" dirty="0"/>
              <a:t> 6-16% </a:t>
            </a:r>
            <a:r>
              <a:rPr lang="da-DK" sz="2400" i="1" dirty="0" err="1"/>
              <a:t>wasted</a:t>
            </a:r>
            <a:r>
              <a:rPr lang="da-DK" sz="2400" i="1" dirty="0"/>
              <a:t>! </a:t>
            </a:r>
          </a:p>
          <a:p>
            <a:r>
              <a:rPr lang="da-DK" sz="2400" b="1" dirty="0" err="1"/>
              <a:t>Improved</a:t>
            </a:r>
            <a:r>
              <a:rPr lang="da-DK" sz="2400" b="1" dirty="0"/>
              <a:t> </a:t>
            </a:r>
            <a:r>
              <a:rPr lang="da-DK" sz="2400" b="1" dirty="0" err="1"/>
              <a:t>use</a:t>
            </a:r>
            <a:r>
              <a:rPr lang="da-DK" sz="2400" b="1" dirty="0"/>
              <a:t> of </a:t>
            </a:r>
            <a:r>
              <a:rPr lang="da-DK" sz="2400" b="1" i="1" dirty="0" err="1"/>
              <a:t>crop</a:t>
            </a:r>
            <a:r>
              <a:rPr lang="da-DK" sz="2400" b="1" i="1" dirty="0"/>
              <a:t> </a:t>
            </a:r>
            <a:r>
              <a:rPr lang="da-DK" sz="2400" b="1" i="1" dirty="0" err="1"/>
              <a:t>residues</a:t>
            </a:r>
            <a:r>
              <a:rPr lang="da-DK" sz="2400" b="1" i="1" dirty="0"/>
              <a:t> </a:t>
            </a:r>
            <a:r>
              <a:rPr lang="da-DK" sz="2400" i="1" dirty="0"/>
              <a:t>–</a:t>
            </a:r>
            <a:r>
              <a:rPr lang="da-DK" sz="2400" i="1" dirty="0" err="1"/>
              <a:t>unlocking</a:t>
            </a:r>
            <a:r>
              <a:rPr lang="da-DK" sz="2400" i="1" dirty="0"/>
              <a:t> </a:t>
            </a:r>
            <a:r>
              <a:rPr lang="da-DK" sz="2400" i="1" dirty="0" err="1"/>
              <a:t>full</a:t>
            </a:r>
            <a:r>
              <a:rPr lang="da-DK" sz="2400" i="1" dirty="0"/>
              <a:t> potential of </a:t>
            </a:r>
            <a:r>
              <a:rPr lang="da-DK" sz="2400" i="1" dirty="0" err="1"/>
              <a:t>entire</a:t>
            </a:r>
            <a:r>
              <a:rPr lang="da-DK" sz="2400" i="1" dirty="0"/>
              <a:t> </a:t>
            </a:r>
            <a:r>
              <a:rPr lang="da-DK" sz="2400" i="1" dirty="0" err="1"/>
              <a:t>crop</a:t>
            </a:r>
            <a:r>
              <a:rPr lang="da-DK" sz="2400" i="1" dirty="0"/>
              <a:t> plant</a:t>
            </a:r>
          </a:p>
          <a:p>
            <a:r>
              <a:rPr lang="da-DK" sz="2400" b="1" i="1" dirty="0" err="1"/>
              <a:t>S</a:t>
            </a:r>
            <a:r>
              <a:rPr lang="da-DK" sz="2400" b="1" dirty="0" err="1"/>
              <a:t>ustainable</a:t>
            </a:r>
            <a:r>
              <a:rPr lang="da-DK" sz="2400" b="1" dirty="0"/>
              <a:t> </a:t>
            </a:r>
            <a:r>
              <a:rPr lang="da-DK" sz="2400" b="1" dirty="0" err="1"/>
              <a:t>higher</a:t>
            </a:r>
            <a:r>
              <a:rPr lang="da-DK" sz="2400" b="1" dirty="0"/>
              <a:t> </a:t>
            </a:r>
            <a:r>
              <a:rPr lang="da-DK" sz="2400" b="1" dirty="0" err="1"/>
              <a:t>value</a:t>
            </a:r>
            <a:r>
              <a:rPr lang="da-DK" sz="2400" b="1" dirty="0"/>
              <a:t> </a:t>
            </a:r>
            <a:r>
              <a:rPr lang="da-DK" sz="2400" b="1" dirty="0" err="1"/>
              <a:t>use</a:t>
            </a:r>
            <a:r>
              <a:rPr lang="da-DK" sz="2400" b="1" dirty="0"/>
              <a:t> of </a:t>
            </a:r>
            <a:r>
              <a:rPr lang="da-DK" sz="2400" b="1" i="1" dirty="0" err="1"/>
              <a:t>blue</a:t>
            </a:r>
            <a:r>
              <a:rPr lang="da-DK" sz="2400" b="1" i="1" dirty="0"/>
              <a:t> </a:t>
            </a:r>
            <a:r>
              <a:rPr lang="da-DK" sz="2400" b="1" i="1" dirty="0" err="1"/>
              <a:t>biomass</a:t>
            </a:r>
            <a:r>
              <a:rPr lang="da-DK" sz="2400" i="1" dirty="0"/>
              <a:t>, </a:t>
            </a:r>
            <a:r>
              <a:rPr lang="da-DK" sz="2400" i="1" dirty="0" err="1"/>
              <a:t>seaweeds</a:t>
            </a:r>
            <a:r>
              <a:rPr lang="da-DK" sz="2400" i="1" dirty="0"/>
              <a:t> &amp; </a:t>
            </a:r>
            <a:r>
              <a:rPr lang="da-DK" sz="2400" i="1" dirty="0" err="1"/>
              <a:t>fish</a:t>
            </a:r>
            <a:r>
              <a:rPr lang="da-DK" sz="2400" i="1" dirty="0"/>
              <a:t> cut-</a:t>
            </a:r>
            <a:r>
              <a:rPr lang="da-DK" sz="2400" i="1" dirty="0" err="1"/>
              <a:t>offs</a:t>
            </a:r>
            <a:endParaRPr lang="da-DK" sz="2400" i="1" dirty="0"/>
          </a:p>
          <a:p>
            <a:r>
              <a:rPr lang="da-DK" sz="2400" b="1" dirty="0"/>
              <a:t>Upcycling of </a:t>
            </a:r>
            <a:r>
              <a:rPr lang="da-DK" sz="2400" b="1" i="1" dirty="0"/>
              <a:t>residual </a:t>
            </a:r>
            <a:r>
              <a:rPr lang="da-DK" sz="2400" b="1" i="1" dirty="0" err="1"/>
              <a:t>microbial</a:t>
            </a:r>
            <a:r>
              <a:rPr lang="da-DK" sz="2400" b="1" i="1" dirty="0"/>
              <a:t> </a:t>
            </a:r>
            <a:r>
              <a:rPr lang="da-DK" sz="2400" b="1" i="1" dirty="0" err="1"/>
              <a:t>biomass</a:t>
            </a:r>
            <a:r>
              <a:rPr lang="da-DK" sz="2400" b="1" i="1" dirty="0"/>
              <a:t> </a:t>
            </a:r>
            <a:r>
              <a:rPr lang="da-DK" sz="2400" dirty="0"/>
              <a:t>from </a:t>
            </a:r>
            <a:r>
              <a:rPr lang="da-DK" sz="2400" dirty="0" err="1"/>
              <a:t>biological</a:t>
            </a:r>
            <a:r>
              <a:rPr lang="da-DK" sz="2400" dirty="0"/>
              <a:t> </a:t>
            </a:r>
            <a:r>
              <a:rPr lang="da-DK" sz="2400" dirty="0" err="1"/>
              <a:t>production</a:t>
            </a:r>
            <a:r>
              <a:rPr lang="da-DK" sz="2400" dirty="0"/>
              <a:t> </a:t>
            </a:r>
            <a:r>
              <a:rPr lang="da-DK" sz="1600" dirty="0"/>
              <a:t>(</a:t>
            </a:r>
            <a:r>
              <a:rPr lang="da-DK" sz="1600" dirty="0" err="1"/>
              <a:t>bacteria</a:t>
            </a:r>
            <a:r>
              <a:rPr lang="da-DK" sz="1600" dirty="0"/>
              <a:t> &amp; </a:t>
            </a:r>
            <a:r>
              <a:rPr lang="da-DK" sz="1600" dirty="0" err="1"/>
              <a:t>fungi</a:t>
            </a:r>
            <a:r>
              <a:rPr lang="da-DK" sz="1600" dirty="0"/>
              <a:t>)</a:t>
            </a:r>
          </a:p>
          <a:p>
            <a:r>
              <a:rPr lang="da-DK" sz="2400" b="1" dirty="0" err="1"/>
              <a:t>Making</a:t>
            </a:r>
            <a:r>
              <a:rPr lang="da-DK" sz="2400" b="1" dirty="0"/>
              <a:t> </a:t>
            </a:r>
            <a:r>
              <a:rPr lang="da-DK" sz="2400" b="1" dirty="0" err="1"/>
              <a:t>value</a:t>
            </a:r>
            <a:r>
              <a:rPr lang="da-DK" sz="2400" b="1" dirty="0"/>
              <a:t> from </a:t>
            </a:r>
            <a:r>
              <a:rPr lang="da-DK" sz="2400" b="1" dirty="0" err="1"/>
              <a:t>organic</a:t>
            </a:r>
            <a:r>
              <a:rPr lang="da-DK" sz="2400" b="1" dirty="0"/>
              <a:t> content </a:t>
            </a:r>
            <a:r>
              <a:rPr lang="da-DK" sz="2400" dirty="0"/>
              <a:t>of </a:t>
            </a:r>
            <a:r>
              <a:rPr lang="da-DK" sz="2400" i="1" dirty="0" err="1"/>
              <a:t>sludge</a:t>
            </a:r>
            <a:r>
              <a:rPr lang="da-DK" sz="2400" i="1" dirty="0"/>
              <a:t> and </a:t>
            </a:r>
            <a:r>
              <a:rPr lang="da-DK" sz="2400" i="1" dirty="0" err="1"/>
              <a:t>wastes</a:t>
            </a:r>
            <a:endParaRPr lang="da-DK" sz="2400" i="1" dirty="0"/>
          </a:p>
          <a:p>
            <a:r>
              <a:rPr lang="da-DK" sz="2400" b="1" dirty="0" err="1"/>
              <a:t>Upgraded</a:t>
            </a:r>
            <a:r>
              <a:rPr lang="da-DK" sz="2400" b="1" dirty="0"/>
              <a:t> </a:t>
            </a:r>
            <a:r>
              <a:rPr lang="da-DK" sz="2400" b="1" dirty="0" err="1"/>
              <a:t>use</a:t>
            </a:r>
            <a:r>
              <a:rPr lang="da-DK" sz="2400" b="1" dirty="0"/>
              <a:t> of fibers</a:t>
            </a:r>
            <a:r>
              <a:rPr lang="da-DK" sz="2400" dirty="0"/>
              <a:t> from </a:t>
            </a:r>
            <a:r>
              <a:rPr lang="da-DK" sz="2400" i="1" dirty="0" err="1"/>
              <a:t>outsorted</a:t>
            </a:r>
            <a:r>
              <a:rPr lang="da-DK" sz="2400" i="1" dirty="0"/>
              <a:t> </a:t>
            </a:r>
            <a:r>
              <a:rPr lang="da-DK" sz="2400" i="1" dirty="0" err="1"/>
              <a:t>textiles</a:t>
            </a:r>
            <a:r>
              <a:rPr lang="da-DK" sz="2400" i="1" dirty="0"/>
              <a:t>, for </a:t>
            </a:r>
            <a:r>
              <a:rPr lang="da-DK" sz="2400" i="1" dirty="0" err="1"/>
              <a:t>production</a:t>
            </a:r>
            <a:r>
              <a:rPr lang="da-DK" sz="2400" i="1" dirty="0"/>
              <a:t> of new </a:t>
            </a:r>
            <a:r>
              <a:rPr lang="da-DK" sz="2400" i="1" dirty="0" err="1"/>
              <a:t>textiles</a:t>
            </a:r>
            <a:endParaRPr lang="da-DK" sz="2400" i="1" dirty="0"/>
          </a:p>
          <a:p>
            <a:pPr marL="0" lvl="0" indent="0">
              <a:lnSpc>
                <a:spcPct val="100000"/>
              </a:lnSpc>
              <a:buNone/>
            </a:pPr>
            <a:br>
              <a:rPr lang="en-US" sz="2400" b="1" dirty="0">
                <a:solidFill>
                  <a:srgbClr val="C00000"/>
                </a:solidFill>
              </a:rPr>
            </a:br>
            <a:r>
              <a:rPr lang="da-DK" sz="1600" b="1" i="1" dirty="0">
                <a:solidFill>
                  <a:srgbClr val="0070C0"/>
                </a:solidFill>
              </a:rPr>
              <a:t>Lange, O´Connor et al., 2021:</a:t>
            </a:r>
            <a:r>
              <a:rPr lang="da-DK" altLang="da-DK" sz="1600" b="1" i="1" dirty="0">
                <a:latin typeface="Calibri" panose="020F0502020204030204" pitchFamily="34" charset="0"/>
              </a:rPr>
              <a:t> </a:t>
            </a:r>
            <a:r>
              <a:rPr lang="en-US" altLang="da-DK" sz="1600" i="1" dirty="0">
                <a:latin typeface="Calibri" panose="020F0502020204030204" pitchFamily="34" charset="0"/>
              </a:rPr>
              <a:t>Developing Sustainable &amp; Circular </a:t>
            </a:r>
            <a:r>
              <a:rPr lang="en-US" altLang="da-DK" sz="1600" i="1" dirty="0" err="1">
                <a:latin typeface="Calibri" panose="020F0502020204030204" pitchFamily="34" charset="0"/>
              </a:rPr>
              <a:t>biobased</a:t>
            </a:r>
            <a:r>
              <a:rPr lang="en-US" altLang="da-DK" sz="1600" i="1" dirty="0">
                <a:latin typeface="Calibri" panose="020F0502020204030204" pitchFamily="34" charset="0"/>
              </a:rPr>
              <a:t> Economy in EU.</a:t>
            </a:r>
            <a:r>
              <a:rPr lang="da-DK" altLang="da-DK" sz="1600" i="1" dirty="0">
                <a:latin typeface="Calibri" panose="020F0502020204030204" pitchFamily="34" charset="0"/>
              </a:rPr>
              <a:t> </a:t>
            </a:r>
            <a:r>
              <a:rPr lang="en-US" altLang="da-DK" sz="1600" i="1" dirty="0" err="1">
                <a:latin typeface="Calibri" panose="020F0502020204030204" pitchFamily="34" charset="0"/>
              </a:rPr>
              <a:t>Front.Bioeng.Biotechnol</a:t>
            </a:r>
            <a:r>
              <a:rPr lang="en-US" altLang="da-DK" sz="1600" i="1" dirty="0">
                <a:latin typeface="Calibri" panose="020F0502020204030204" pitchFamily="34" charset="0"/>
              </a:rPr>
              <a:t>. 2021 </a:t>
            </a:r>
            <a:endParaRPr lang="da-DK" altLang="da-DK" sz="1600" i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da-DK" sz="2000" b="1" i="1" dirty="0">
              <a:solidFill>
                <a:srgbClr val="0070C0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6D34FD2-C043-4857-AC15-C56B4B96C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3898" y="230188"/>
            <a:ext cx="2140282" cy="1039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9697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F9E2F64-3735-4699-9941-209399123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566" y="614999"/>
            <a:ext cx="10515600" cy="752161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a-DK" sz="3600" b="1" i="1" dirty="0" err="1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Cascading</a:t>
            </a:r>
            <a:r>
              <a:rPr lang="da-DK" sz="3600" b="1" i="1" dirty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da-DK" sz="3600" b="1" i="1" dirty="0" err="1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use</a:t>
            </a:r>
            <a:r>
              <a:rPr lang="da-DK" sz="3600" b="1" i="1" dirty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 is </a:t>
            </a:r>
            <a:r>
              <a:rPr lang="da-DK" sz="3600" b="1" i="1" dirty="0" err="1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essential</a:t>
            </a:r>
            <a:r>
              <a:rPr lang="da-DK" sz="3600" b="1" i="1" dirty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: </a:t>
            </a:r>
            <a:br>
              <a:rPr lang="da-DK" sz="3600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da-DK" sz="3600" b="1" dirty="0" err="1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Unlocking</a:t>
            </a:r>
            <a:r>
              <a:rPr lang="da-DK" sz="3600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 the </a:t>
            </a:r>
            <a:r>
              <a:rPr lang="da-DK" sz="3600" b="1" dirty="0" err="1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full</a:t>
            </a:r>
            <a:r>
              <a:rPr lang="da-DK" sz="3600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 potential of the </a:t>
            </a:r>
            <a:r>
              <a:rPr lang="da-DK" sz="3600" b="1" dirty="0" err="1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many</a:t>
            </a:r>
            <a:r>
              <a:rPr lang="da-DK" sz="3600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 types of </a:t>
            </a:r>
            <a:r>
              <a:rPr lang="da-DK" sz="3600" b="1" dirty="0" err="1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biomass</a:t>
            </a:r>
            <a:br>
              <a:rPr lang="da-DK" sz="2400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</a:br>
            <a:endParaRPr lang="da-DK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C01B715-2444-4759-9B6F-7E17ECACB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1566" y="1642369"/>
            <a:ext cx="10161234" cy="4980371"/>
          </a:xfrm>
        </p:spPr>
        <p:txBody>
          <a:bodyPr>
            <a:normAutofit/>
          </a:bodyPr>
          <a:lstStyle/>
          <a:p>
            <a:r>
              <a:rPr lang="da-DK" dirty="0"/>
              <a:t>The </a:t>
            </a:r>
            <a:r>
              <a:rPr lang="da-DK" b="1" dirty="0">
                <a:solidFill>
                  <a:srgbClr val="FFC000"/>
                </a:solidFill>
              </a:rPr>
              <a:t>Yellow</a:t>
            </a:r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a-DK" dirty="0" err="1">
                <a:solidFill>
                  <a:srgbClr val="FFC000"/>
                </a:solidFill>
              </a:rPr>
              <a:t>Biomass</a:t>
            </a:r>
            <a:r>
              <a:rPr lang="da-DK" dirty="0">
                <a:solidFill>
                  <a:srgbClr val="FFC000"/>
                </a:solidFill>
              </a:rPr>
              <a:t>:</a:t>
            </a:r>
            <a:r>
              <a:rPr lang="da-DK" dirty="0"/>
              <a:t> </a:t>
            </a:r>
            <a:r>
              <a:rPr lang="da-DK" dirty="0" err="1"/>
              <a:t>Straw</a:t>
            </a:r>
            <a:r>
              <a:rPr lang="da-DK" dirty="0"/>
              <a:t>, </a:t>
            </a:r>
            <a:r>
              <a:rPr lang="da-DK" dirty="0" err="1"/>
              <a:t>corn-stover</a:t>
            </a:r>
            <a:r>
              <a:rPr lang="da-DK" dirty="0"/>
              <a:t> &amp; </a:t>
            </a:r>
            <a:r>
              <a:rPr lang="da-DK" dirty="0" err="1"/>
              <a:t>wood</a:t>
            </a:r>
            <a:r>
              <a:rPr lang="da-DK" dirty="0"/>
              <a:t> chips</a:t>
            </a:r>
          </a:p>
          <a:p>
            <a:r>
              <a:rPr lang="da-DK" dirty="0"/>
              <a:t>The </a:t>
            </a:r>
            <a:r>
              <a:rPr lang="da-DK" b="1" dirty="0">
                <a:solidFill>
                  <a:srgbClr val="09B393"/>
                </a:solidFill>
              </a:rPr>
              <a:t>Green </a:t>
            </a:r>
            <a:r>
              <a:rPr lang="da-DK" dirty="0" err="1">
                <a:solidFill>
                  <a:srgbClr val="09B393"/>
                </a:solidFill>
              </a:rPr>
              <a:t>Biomass</a:t>
            </a:r>
            <a:r>
              <a:rPr lang="da-DK" dirty="0">
                <a:solidFill>
                  <a:srgbClr val="09B393"/>
                </a:solidFill>
              </a:rPr>
              <a:t>: </a:t>
            </a:r>
            <a:r>
              <a:rPr lang="da-DK" dirty="0"/>
              <a:t>Green </a:t>
            </a:r>
            <a:r>
              <a:rPr lang="da-DK" dirty="0" err="1"/>
              <a:t>grass</a:t>
            </a:r>
            <a:r>
              <a:rPr lang="da-DK" dirty="0"/>
              <a:t> &amp; </a:t>
            </a:r>
            <a:r>
              <a:rPr lang="da-DK" dirty="0" err="1"/>
              <a:t>foliage</a:t>
            </a:r>
            <a:r>
              <a:rPr lang="da-DK" dirty="0"/>
              <a:t> and stems </a:t>
            </a:r>
          </a:p>
          <a:p>
            <a:r>
              <a:rPr lang="da-DK" dirty="0"/>
              <a:t>The </a:t>
            </a:r>
            <a:r>
              <a:rPr lang="da-DK" b="1" dirty="0">
                <a:solidFill>
                  <a:srgbClr val="0070C0"/>
                </a:solidFill>
              </a:rPr>
              <a:t>Blue</a:t>
            </a:r>
            <a:r>
              <a:rPr lang="da-DK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da-DK" dirty="0" err="1">
                <a:solidFill>
                  <a:srgbClr val="0070C0"/>
                </a:solidFill>
              </a:rPr>
              <a:t>Biomass</a:t>
            </a:r>
            <a:r>
              <a:rPr lang="da-DK" dirty="0">
                <a:solidFill>
                  <a:srgbClr val="0070C0"/>
                </a:solidFill>
              </a:rPr>
              <a:t>:</a:t>
            </a:r>
            <a:r>
              <a:rPr lang="da-DK" dirty="0"/>
              <a:t> Fish </a:t>
            </a:r>
            <a:r>
              <a:rPr lang="da-DK" dirty="0" err="1"/>
              <a:t>processing</a:t>
            </a:r>
            <a:r>
              <a:rPr lang="da-DK" dirty="0"/>
              <a:t> cut-</a:t>
            </a:r>
            <a:r>
              <a:rPr lang="da-DK" dirty="0" err="1"/>
              <a:t>offs</a:t>
            </a:r>
            <a:r>
              <a:rPr lang="da-DK" dirty="0"/>
              <a:t> &amp; </a:t>
            </a:r>
            <a:r>
              <a:rPr lang="da-DK" dirty="0" err="1"/>
              <a:t>Seaweeds</a:t>
            </a:r>
            <a:endParaRPr lang="da-DK" dirty="0"/>
          </a:p>
          <a:p>
            <a:r>
              <a:rPr lang="da-DK" dirty="0"/>
              <a:t>The </a:t>
            </a:r>
            <a:r>
              <a:rPr lang="da-DK" b="1" dirty="0">
                <a:solidFill>
                  <a:srgbClr val="C00000"/>
                </a:solidFill>
              </a:rPr>
              <a:t>Red</a:t>
            </a:r>
            <a:r>
              <a:rPr lang="da-D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a-DK" dirty="0" err="1">
                <a:solidFill>
                  <a:srgbClr val="C00000"/>
                </a:solidFill>
              </a:rPr>
              <a:t>Biomass</a:t>
            </a:r>
            <a:r>
              <a:rPr lang="da-DK" dirty="0">
                <a:solidFill>
                  <a:srgbClr val="C00000"/>
                </a:solidFill>
              </a:rPr>
              <a:t>: </a:t>
            </a:r>
            <a:r>
              <a:rPr lang="da-DK" dirty="0"/>
              <a:t>Slaughterhouse </a:t>
            </a:r>
            <a:r>
              <a:rPr lang="da-DK" dirty="0" err="1"/>
              <a:t>waste</a:t>
            </a:r>
            <a:r>
              <a:rPr lang="da-DK" dirty="0"/>
              <a:t>, </a:t>
            </a:r>
            <a:r>
              <a:rPr lang="da-DK" dirty="0" err="1"/>
              <a:t>blood</a:t>
            </a:r>
            <a:r>
              <a:rPr lang="da-DK" dirty="0"/>
              <a:t> &amp; cut-</a:t>
            </a:r>
            <a:r>
              <a:rPr lang="da-DK" dirty="0" err="1"/>
              <a:t>offs</a:t>
            </a:r>
            <a:endParaRPr lang="da-DK" dirty="0"/>
          </a:p>
          <a:p>
            <a:r>
              <a:rPr lang="da-DK" dirty="0"/>
              <a:t>The </a:t>
            </a:r>
            <a:r>
              <a:rPr lang="da-DK" b="1" dirty="0">
                <a:solidFill>
                  <a:schemeClr val="bg1">
                    <a:lumMod val="50000"/>
                  </a:schemeClr>
                </a:solidFill>
              </a:rPr>
              <a:t>Grey</a:t>
            </a:r>
            <a:r>
              <a:rPr lang="da-DK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a-DK" dirty="0" err="1">
                <a:solidFill>
                  <a:schemeClr val="bg1">
                    <a:lumMod val="50000"/>
                  </a:schemeClr>
                </a:solidFill>
              </a:rPr>
              <a:t>Biomass</a:t>
            </a:r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: Ag</a:t>
            </a:r>
            <a:r>
              <a:rPr lang="da-DK" dirty="0"/>
              <a:t>ro-</a:t>
            </a:r>
            <a:r>
              <a:rPr lang="da-DK" dirty="0" err="1"/>
              <a:t>industrial</a:t>
            </a:r>
            <a:r>
              <a:rPr lang="da-DK" dirty="0"/>
              <a:t> side </a:t>
            </a:r>
            <a:r>
              <a:rPr lang="da-DK" dirty="0" err="1"/>
              <a:t>streams</a:t>
            </a:r>
            <a:r>
              <a:rPr lang="da-DK" dirty="0"/>
              <a:t> </a:t>
            </a:r>
          </a:p>
          <a:p>
            <a:r>
              <a:rPr lang="da-DK" dirty="0"/>
              <a:t>The </a:t>
            </a:r>
            <a:r>
              <a:rPr lang="da-DK" b="1" dirty="0">
                <a:solidFill>
                  <a:schemeClr val="accent4">
                    <a:lumMod val="75000"/>
                  </a:schemeClr>
                </a:solidFill>
              </a:rPr>
              <a:t>Brown</a:t>
            </a:r>
            <a:r>
              <a:rPr lang="da-DK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da-DK" dirty="0" err="1">
                <a:solidFill>
                  <a:srgbClr val="9E7800"/>
                </a:solidFill>
              </a:rPr>
              <a:t>Biomass</a:t>
            </a:r>
            <a:r>
              <a:rPr lang="da-DK" dirty="0">
                <a:solidFill>
                  <a:srgbClr val="9E7800"/>
                </a:solidFill>
              </a:rPr>
              <a:t>:</a:t>
            </a:r>
            <a:r>
              <a:rPr lang="da-DK" dirty="0"/>
              <a:t> </a:t>
            </a:r>
            <a:r>
              <a:rPr lang="da-DK" dirty="0" err="1"/>
              <a:t>Sludge</a:t>
            </a:r>
            <a:r>
              <a:rPr lang="da-DK" dirty="0"/>
              <a:t> &amp; </a:t>
            </a:r>
            <a:r>
              <a:rPr lang="da-DK" dirty="0" err="1"/>
              <a:t>manure</a:t>
            </a:r>
            <a:r>
              <a:rPr lang="da-DK" dirty="0"/>
              <a:t>; </a:t>
            </a:r>
            <a:r>
              <a:rPr lang="da-DK" dirty="0" err="1"/>
              <a:t>household</a:t>
            </a:r>
            <a:r>
              <a:rPr lang="da-DK" dirty="0"/>
              <a:t> </a:t>
            </a:r>
            <a:r>
              <a:rPr lang="da-DK" dirty="0" err="1"/>
              <a:t>waste</a:t>
            </a:r>
            <a:endParaRPr lang="da-DK" dirty="0"/>
          </a:p>
          <a:p>
            <a:r>
              <a:rPr lang="da-DK" dirty="0"/>
              <a:t>The </a:t>
            </a:r>
            <a:r>
              <a:rPr lang="da-DK" b="1" dirty="0" err="1">
                <a:solidFill>
                  <a:srgbClr val="7030A0"/>
                </a:solidFill>
              </a:rPr>
              <a:t>Purple</a:t>
            </a:r>
            <a:r>
              <a:rPr lang="da-DK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a-DK" dirty="0"/>
              <a:t>approach: </a:t>
            </a:r>
            <a:r>
              <a:rPr lang="da-DK" sz="2400" dirty="0" err="1"/>
              <a:t>Making</a:t>
            </a:r>
            <a:r>
              <a:rPr lang="da-DK" sz="2400" dirty="0"/>
              <a:t> feed from </a:t>
            </a:r>
            <a:r>
              <a:rPr lang="da-DK" sz="2400" dirty="0" err="1"/>
              <a:t>methane</a:t>
            </a:r>
            <a:r>
              <a:rPr lang="da-DK" sz="2400" dirty="0"/>
              <a:t> (</a:t>
            </a:r>
            <a:r>
              <a:rPr lang="da-DK" sz="2300" dirty="0"/>
              <a:t>Negative Emission Tech.) </a:t>
            </a:r>
          </a:p>
          <a:p>
            <a:endParaRPr lang="da-DK" sz="2300" dirty="0"/>
          </a:p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da-DK" sz="1600" b="1" i="1" dirty="0">
                <a:solidFill>
                  <a:srgbClr val="0070C0"/>
                </a:solidFill>
              </a:rPr>
              <a:t>Lange et al. 2021: </a:t>
            </a:r>
            <a:r>
              <a:rPr lang="en-US" sz="1600" i="1" dirty="0"/>
              <a:t>Developing a Sustainable and Circular Bio-Based Economy in EU. Front. </a:t>
            </a:r>
            <a:r>
              <a:rPr lang="en-US" sz="1600" i="1" dirty="0" err="1"/>
              <a:t>Bioeng</a:t>
            </a:r>
            <a:r>
              <a:rPr lang="en-US" sz="1600" i="1" dirty="0"/>
              <a:t>. </a:t>
            </a:r>
            <a:r>
              <a:rPr lang="en-US" sz="1600" i="1" dirty="0" err="1"/>
              <a:t>Biotechnol</a:t>
            </a:r>
            <a:r>
              <a:rPr lang="en-US" sz="1600" i="1" dirty="0"/>
              <a:t>. 2021</a:t>
            </a:r>
            <a:endParaRPr lang="da-DK" sz="1600" i="1" dirty="0"/>
          </a:p>
          <a:p>
            <a:endParaRPr lang="da-DK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080FD82-9989-4533-AECC-C6D5C5FD6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555" y="115560"/>
            <a:ext cx="1313221" cy="637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8693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DE8F49-7079-412D-9017-43210D13639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000" y="88776"/>
            <a:ext cx="9674426" cy="684015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21C740-3B8B-4A88-BC5F-73191F4C3F66}"/>
              </a:ext>
            </a:extLst>
          </p:cNvPr>
          <p:cNvSpPr txBox="1"/>
          <p:nvPr/>
        </p:nvSpPr>
        <p:spPr>
          <a:xfrm>
            <a:off x="248574" y="5069149"/>
            <a:ext cx="116031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i="1" dirty="0">
                <a:solidFill>
                  <a:srgbClr val="0070C0"/>
                </a:solidFill>
              </a:rPr>
              <a:t>Lange, L., 2022: 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Models, </a:t>
            </a:r>
          </a:p>
          <a:p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including higher value products</a:t>
            </a:r>
          </a:p>
          <a:p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the new circular, resource-efficient </a:t>
            </a:r>
          </a:p>
          <a:p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bio-based industry, </a:t>
            </a:r>
            <a:r>
              <a:rPr lang="da-DK" sz="2000" i="1" dirty="0">
                <a:solidFill>
                  <a:srgbClr val="0070C0"/>
                </a:solidFill>
              </a:rPr>
              <a:t>Frontiers in Sustainability,</a:t>
            </a:r>
          </a:p>
          <a:p>
            <a:r>
              <a:rPr lang="da-DK" sz="2000" i="1" dirty="0" err="1">
                <a:solidFill>
                  <a:srgbClr val="0070C0"/>
                </a:solidFill>
              </a:rPr>
              <a:t>Published</a:t>
            </a:r>
            <a:r>
              <a:rPr lang="da-DK" sz="2000" i="1" dirty="0">
                <a:solidFill>
                  <a:srgbClr val="0070C0"/>
                </a:solidFill>
              </a:rPr>
              <a:t> 3 </a:t>
            </a:r>
            <a:r>
              <a:rPr lang="da-DK" sz="2000" i="1" dirty="0" err="1">
                <a:solidFill>
                  <a:srgbClr val="0070C0"/>
                </a:solidFill>
              </a:rPr>
              <a:t>days</a:t>
            </a:r>
            <a:r>
              <a:rPr lang="da-DK" sz="2000" i="1" dirty="0">
                <a:solidFill>
                  <a:srgbClr val="0070C0"/>
                </a:solidFill>
              </a:rPr>
              <a:t> </a:t>
            </a:r>
            <a:r>
              <a:rPr lang="da-DK" sz="2000" i="1" dirty="0" err="1">
                <a:solidFill>
                  <a:srgbClr val="0070C0"/>
                </a:solidFill>
              </a:rPr>
              <a:t>ago</a:t>
            </a:r>
            <a:r>
              <a:rPr lang="da-DK" sz="2000" i="1" dirty="0">
                <a:solidFill>
                  <a:srgbClr val="0070C0"/>
                </a:solidFill>
              </a:rPr>
              <a:t> </a:t>
            </a:r>
            <a:endParaRPr lang="da-DK" sz="2000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71DBAD-872F-48FD-9B19-80A3C2770697}"/>
              </a:ext>
            </a:extLst>
          </p:cNvPr>
          <p:cNvSpPr txBox="1"/>
          <p:nvPr/>
        </p:nvSpPr>
        <p:spPr>
          <a:xfrm>
            <a:off x="168675" y="230819"/>
            <a:ext cx="47499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b="1" dirty="0" err="1">
                <a:solidFill>
                  <a:srgbClr val="0070C0"/>
                </a:solidFill>
                <a:highlight>
                  <a:srgbClr val="FFFF00"/>
                </a:highlight>
              </a:rPr>
              <a:t>Upgraded</a:t>
            </a:r>
            <a:r>
              <a:rPr lang="da-DK" sz="2800" b="1" dirty="0">
                <a:solidFill>
                  <a:srgbClr val="0070C0"/>
                </a:solidFill>
                <a:highlight>
                  <a:srgbClr val="FFFF00"/>
                </a:highlight>
              </a:rPr>
              <a:t> </a:t>
            </a:r>
            <a:r>
              <a:rPr lang="da-DK" sz="2800" b="1" dirty="0" err="1">
                <a:solidFill>
                  <a:srgbClr val="0070C0"/>
                </a:solidFill>
                <a:highlight>
                  <a:srgbClr val="FFFF00"/>
                </a:highlight>
              </a:rPr>
              <a:t>use</a:t>
            </a:r>
            <a:r>
              <a:rPr lang="da-DK" sz="2800" b="1" dirty="0">
                <a:solidFill>
                  <a:srgbClr val="0070C0"/>
                </a:solidFill>
                <a:highlight>
                  <a:srgbClr val="FFFF00"/>
                </a:highlight>
              </a:rPr>
              <a:t> </a:t>
            </a:r>
          </a:p>
          <a:p>
            <a:r>
              <a:rPr lang="da-DK" sz="2800" b="1" dirty="0">
                <a:solidFill>
                  <a:srgbClr val="0070C0"/>
                </a:solidFill>
              </a:rPr>
              <a:t>of the </a:t>
            </a:r>
            <a:r>
              <a:rPr lang="da-DK" sz="2800" b="1" dirty="0" err="1">
                <a:solidFill>
                  <a:srgbClr val="0070C0"/>
                </a:solidFill>
              </a:rPr>
              <a:t>many</a:t>
            </a:r>
            <a:r>
              <a:rPr lang="da-DK" sz="2800" b="1" dirty="0">
                <a:solidFill>
                  <a:srgbClr val="0070C0"/>
                </a:solidFill>
              </a:rPr>
              <a:t> types of </a:t>
            </a:r>
            <a:r>
              <a:rPr lang="da-DK" sz="2800" b="1" dirty="0" err="1">
                <a:solidFill>
                  <a:srgbClr val="0070C0"/>
                </a:solidFill>
              </a:rPr>
              <a:t>biomass</a:t>
            </a:r>
            <a:r>
              <a:rPr lang="da-DK" sz="2800" b="1" dirty="0">
                <a:solidFill>
                  <a:srgbClr val="0070C0"/>
                </a:solidFill>
              </a:rPr>
              <a:t>: </a:t>
            </a:r>
          </a:p>
          <a:p>
            <a:r>
              <a:rPr lang="da-DK" sz="2800" b="1" i="1" dirty="0" err="1">
                <a:solidFill>
                  <a:srgbClr val="0070C0"/>
                </a:solidFill>
              </a:rPr>
              <a:t>Many</a:t>
            </a:r>
            <a:r>
              <a:rPr lang="da-DK" sz="2800" b="1" i="1" dirty="0">
                <a:solidFill>
                  <a:srgbClr val="0070C0"/>
                </a:solidFill>
              </a:rPr>
              <a:t> new </a:t>
            </a:r>
            <a:r>
              <a:rPr lang="da-DK" sz="2800" b="1" i="1" dirty="0" err="1">
                <a:solidFill>
                  <a:srgbClr val="0070C0"/>
                </a:solidFill>
              </a:rPr>
              <a:t>enzymes</a:t>
            </a:r>
            <a:r>
              <a:rPr lang="da-DK" sz="2800" b="1" i="1" dirty="0">
                <a:solidFill>
                  <a:srgbClr val="0070C0"/>
                </a:solidFill>
              </a:rPr>
              <a:t> </a:t>
            </a:r>
            <a:r>
              <a:rPr lang="da-DK" sz="2800" b="1" i="1" dirty="0" err="1">
                <a:solidFill>
                  <a:srgbClr val="0070C0"/>
                </a:solidFill>
              </a:rPr>
              <a:t>needed</a:t>
            </a:r>
            <a:r>
              <a:rPr lang="da-DK" sz="2800" b="1" i="1" dirty="0">
                <a:solidFill>
                  <a:srgbClr val="0070C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03214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E7E31-4172-4DA0-B538-3EDE0AE6C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b="1" dirty="0" err="1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Developing</a:t>
            </a:r>
            <a:r>
              <a:rPr lang="da-DK" sz="3600" b="1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 </a:t>
            </a:r>
            <a:r>
              <a:rPr lang="da-DK" sz="3600" b="1" dirty="0" err="1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Peptide-based</a:t>
            </a:r>
            <a:r>
              <a:rPr lang="da-DK" sz="3600" b="1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 </a:t>
            </a:r>
            <a:r>
              <a:rPr lang="da-DK" sz="3600" b="1" dirty="0" err="1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Functional</a:t>
            </a:r>
            <a:r>
              <a:rPr lang="da-DK" sz="3600" b="1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 Annotation </a:t>
            </a:r>
            <a:br>
              <a:rPr lang="da-DK" sz="3600" b="1" dirty="0">
                <a:solidFill>
                  <a:srgbClr val="0070C0"/>
                </a:solidFill>
                <a:latin typeface="+mn-lt"/>
              </a:rPr>
            </a:br>
            <a:endParaRPr lang="da-DK" sz="2400" b="1" i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76637-812B-49D0-BF80-1BC437687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53425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518" y="170821"/>
            <a:ext cx="10515600" cy="1020432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rgbClr val="0070C0"/>
                </a:solidFill>
                <a:latin typeface="+mn-lt"/>
              </a:rPr>
              <a:t>Functional annotation by CUPP,</a:t>
            </a:r>
            <a:br>
              <a:rPr lang="en-US" sz="2800" b="1" dirty="0">
                <a:solidFill>
                  <a:srgbClr val="0070C0"/>
                </a:solidFill>
                <a:latin typeface="+mn-lt"/>
              </a:rPr>
            </a:br>
            <a:r>
              <a:rPr lang="en-US" sz="2800" b="1" dirty="0">
                <a:solidFill>
                  <a:srgbClr val="0070C0"/>
                </a:solidFill>
                <a:latin typeface="+mn-lt"/>
              </a:rPr>
              <a:t>Conserved, Unique Peptide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89103"/>
            <a:ext cx="4648200" cy="45878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600" b="1" dirty="0">
                <a:solidFill>
                  <a:srgbClr val="0070C0"/>
                </a:solidFill>
              </a:rPr>
              <a:t>CUPP for </a:t>
            </a:r>
            <a:r>
              <a:rPr lang="da-DK" sz="2600" b="1" dirty="0" err="1">
                <a:solidFill>
                  <a:srgbClr val="0070C0"/>
                </a:solidFill>
              </a:rPr>
              <a:t>CAZymes</a:t>
            </a:r>
            <a:r>
              <a:rPr lang="da-DK" sz="2600" b="1" dirty="0">
                <a:solidFill>
                  <a:srgbClr val="0070C0"/>
                </a:solidFill>
              </a:rPr>
              <a:t>:</a:t>
            </a:r>
          </a:p>
          <a:p>
            <a:pPr marL="0" indent="0">
              <a:buNone/>
            </a:pPr>
            <a:r>
              <a:rPr lang="da-DK" sz="2600" dirty="0" err="1"/>
              <a:t>Consists</a:t>
            </a:r>
            <a:r>
              <a:rPr lang="da-DK" sz="2600" dirty="0"/>
              <a:t> of </a:t>
            </a:r>
            <a:r>
              <a:rPr lang="da-DK" sz="2600" dirty="0" err="1"/>
              <a:t>two</a:t>
            </a:r>
            <a:r>
              <a:rPr lang="da-DK" sz="2600" dirty="0"/>
              <a:t> stages, </a:t>
            </a:r>
            <a:r>
              <a:rPr lang="da-DK" sz="2600" b="1" i="1" dirty="0">
                <a:solidFill>
                  <a:srgbClr val="C00000"/>
                </a:solidFill>
              </a:rPr>
              <a:t>Clustering</a:t>
            </a:r>
            <a:r>
              <a:rPr lang="da-DK" sz="2600" dirty="0">
                <a:solidFill>
                  <a:srgbClr val="C00000"/>
                </a:solidFill>
              </a:rPr>
              <a:t> &amp;</a:t>
            </a:r>
            <a:r>
              <a:rPr lang="da-DK" sz="2600" dirty="0"/>
              <a:t> </a:t>
            </a:r>
            <a:r>
              <a:rPr lang="da-DK" sz="2600" b="1" i="1" dirty="0" err="1">
                <a:solidFill>
                  <a:srgbClr val="C00000"/>
                </a:solidFill>
              </a:rPr>
              <a:t>Function</a:t>
            </a:r>
            <a:r>
              <a:rPr lang="da-DK" sz="2600" b="1" i="1" dirty="0">
                <a:solidFill>
                  <a:srgbClr val="C00000"/>
                </a:solidFill>
              </a:rPr>
              <a:t> </a:t>
            </a:r>
            <a:r>
              <a:rPr lang="da-DK" sz="2600" b="1" i="1" dirty="0" err="1">
                <a:solidFill>
                  <a:srgbClr val="C00000"/>
                </a:solidFill>
              </a:rPr>
              <a:t>Prediction</a:t>
            </a:r>
            <a:endParaRPr lang="da-DK" sz="2600" b="1" i="1" dirty="0">
              <a:solidFill>
                <a:srgbClr val="C00000"/>
              </a:solidFill>
            </a:endParaRPr>
          </a:p>
          <a:p>
            <a:endParaRPr lang="da-DK" dirty="0"/>
          </a:p>
          <a:p>
            <a:endParaRPr lang="da-DK" dirty="0"/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da-DK" sz="1800" b="1" dirty="0">
                <a:solidFill>
                  <a:srgbClr val="0070C0"/>
                </a:solidFill>
              </a:rPr>
              <a:t>Barrett &amp; Lange*, 2019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da-DK" sz="1800" dirty="0">
                <a:solidFill>
                  <a:prstClr val="black"/>
                </a:solidFill>
              </a:rPr>
              <a:t>in </a:t>
            </a:r>
            <a:r>
              <a:rPr lang="da-DK" sz="1800" dirty="0" err="1">
                <a:solidFill>
                  <a:prstClr val="black"/>
                </a:solidFill>
              </a:rPr>
              <a:t>Biotech</a:t>
            </a:r>
            <a:r>
              <a:rPr lang="da-DK" sz="1800" dirty="0">
                <a:solidFill>
                  <a:prstClr val="black"/>
                </a:solidFill>
              </a:rPr>
              <a:t> f </a:t>
            </a:r>
            <a:r>
              <a:rPr lang="da-DK" sz="1800" dirty="0" err="1">
                <a:solidFill>
                  <a:prstClr val="black"/>
                </a:solidFill>
              </a:rPr>
              <a:t>Biofuel</a:t>
            </a:r>
            <a:r>
              <a:rPr lang="da-DK" sz="1800" dirty="0">
                <a:solidFill>
                  <a:prstClr val="black"/>
                </a:solidFill>
              </a:rPr>
              <a:t>: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da-DK" sz="1800" dirty="0">
                <a:solidFill>
                  <a:prstClr val="black"/>
                </a:solidFill>
              </a:rPr>
              <a:t>CUPP, </a:t>
            </a:r>
            <a:r>
              <a:rPr lang="da-DK" sz="1800" dirty="0" err="1">
                <a:solidFill>
                  <a:prstClr val="black"/>
                </a:solidFill>
              </a:rPr>
              <a:t>Peptide-based</a:t>
            </a:r>
            <a:r>
              <a:rPr lang="da-DK" sz="1800" dirty="0">
                <a:solidFill>
                  <a:prstClr val="black"/>
                </a:solidFill>
              </a:rPr>
              <a:t> </a:t>
            </a:r>
            <a:r>
              <a:rPr lang="da-DK" sz="1800" dirty="0" err="1">
                <a:solidFill>
                  <a:prstClr val="black"/>
                </a:solidFill>
              </a:rPr>
              <a:t>Functional</a:t>
            </a:r>
            <a:r>
              <a:rPr lang="da-DK" sz="1800" dirty="0">
                <a:solidFill>
                  <a:prstClr val="black"/>
                </a:solidFill>
              </a:rPr>
              <a:t> annotation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da-DK" sz="1800" dirty="0">
              <a:solidFill>
                <a:srgbClr val="0070C0"/>
              </a:solidFill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da-DK" sz="1800" b="1" dirty="0">
                <a:solidFill>
                  <a:srgbClr val="0070C0"/>
                </a:solidFill>
              </a:rPr>
              <a:t>Barrett et al., 2020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da-DK" sz="1800" dirty="0">
                <a:solidFill>
                  <a:prstClr val="black"/>
                </a:solidFill>
                <a:highlight>
                  <a:srgbClr val="FFFF00"/>
                </a:highlight>
              </a:rPr>
              <a:t>CUPP as Online </a:t>
            </a:r>
            <a:r>
              <a:rPr lang="da-DK" sz="1800" dirty="0" err="1">
                <a:solidFill>
                  <a:prstClr val="black"/>
                </a:solidFill>
                <a:highlight>
                  <a:srgbClr val="FFFF00"/>
                </a:highlight>
              </a:rPr>
              <a:t>functional</a:t>
            </a:r>
            <a:r>
              <a:rPr lang="da-DK" sz="1800" dirty="0">
                <a:solidFill>
                  <a:prstClr val="black"/>
                </a:solidFill>
                <a:highlight>
                  <a:srgbClr val="FFFF00"/>
                </a:highlight>
              </a:rPr>
              <a:t> annotation platform.</a:t>
            </a:r>
            <a:r>
              <a:rPr lang="da-DK" sz="1800" dirty="0">
                <a:solidFill>
                  <a:prstClr val="black"/>
                </a:solidFill>
              </a:rPr>
              <a:t> </a:t>
            </a:r>
            <a:r>
              <a:rPr lang="da-DK" sz="1800" dirty="0" err="1">
                <a:solidFill>
                  <a:prstClr val="black"/>
                </a:solidFill>
              </a:rPr>
              <a:t>Nucleic</a:t>
            </a:r>
            <a:r>
              <a:rPr lang="da-DK" sz="1800" dirty="0">
                <a:solidFill>
                  <a:prstClr val="black"/>
                </a:solidFill>
              </a:rPr>
              <a:t> </a:t>
            </a:r>
            <a:r>
              <a:rPr lang="da-DK" sz="1800" dirty="0" err="1">
                <a:solidFill>
                  <a:prstClr val="black"/>
                </a:solidFill>
              </a:rPr>
              <a:t>Acid</a:t>
            </a:r>
            <a:r>
              <a:rPr lang="da-DK" sz="1800" dirty="0">
                <a:solidFill>
                  <a:prstClr val="black"/>
                </a:solidFill>
              </a:rPr>
              <a:t> Research, 48, p110-115 </a:t>
            </a:r>
            <a:r>
              <a:rPr lang="da-DK" sz="1800" b="1" dirty="0">
                <a:solidFill>
                  <a:srgbClr val="C00000"/>
                </a:solidFill>
              </a:rPr>
              <a:t>TRY IT!</a:t>
            </a:r>
            <a:endParaRPr lang="en-US" sz="1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endParaRPr lang="en-US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3" y="95451"/>
            <a:ext cx="4870880" cy="6662758"/>
          </a:xfrm>
        </p:spPr>
      </p:pic>
    </p:spTree>
    <p:extLst>
      <p:ext uri="{BB962C8B-B14F-4D97-AF65-F5344CB8AC3E}">
        <p14:creationId xmlns:p14="http://schemas.microsoft.com/office/powerpoint/2010/main" val="3057605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686" y="312187"/>
            <a:ext cx="8986705" cy="1095375"/>
          </a:xfrm>
        </p:spPr>
        <p:txBody>
          <a:bodyPr>
            <a:normAutofit/>
          </a:bodyPr>
          <a:lstStyle/>
          <a:p>
            <a:pPr algn="l"/>
            <a:r>
              <a:rPr lang="da-DK" sz="2800" b="1" dirty="0">
                <a:solidFill>
                  <a:srgbClr val="002060"/>
                </a:solidFill>
                <a:latin typeface="+mn-lt"/>
              </a:rPr>
              <a:t>Annotation to </a:t>
            </a:r>
            <a:r>
              <a:rPr lang="da-DK" sz="2800" b="1" dirty="0" err="1">
                <a:solidFill>
                  <a:srgbClr val="002060"/>
                </a:solidFill>
                <a:latin typeface="+mn-lt"/>
              </a:rPr>
              <a:t>CAZyme</a:t>
            </a:r>
            <a:r>
              <a:rPr lang="da-DK" sz="2800" b="1" dirty="0">
                <a:solidFill>
                  <a:srgbClr val="002060"/>
                </a:solidFill>
                <a:latin typeface="+mn-lt"/>
              </a:rPr>
              <a:t> Family, </a:t>
            </a:r>
            <a:r>
              <a:rPr lang="da-DK" sz="2800" b="1" dirty="0" err="1">
                <a:solidFill>
                  <a:srgbClr val="002060"/>
                </a:solidFill>
                <a:latin typeface="+mn-lt"/>
              </a:rPr>
              <a:t>Subfamily</a:t>
            </a:r>
            <a:r>
              <a:rPr lang="da-DK" sz="2800" b="1" dirty="0">
                <a:solidFill>
                  <a:srgbClr val="002060"/>
                </a:solidFill>
                <a:latin typeface="+mn-lt"/>
              </a:rPr>
              <a:t> &amp; CUPP </a:t>
            </a:r>
            <a:r>
              <a:rPr lang="da-DK" sz="2800" b="1" dirty="0" err="1">
                <a:solidFill>
                  <a:srgbClr val="002060"/>
                </a:solidFill>
                <a:latin typeface="+mn-lt"/>
              </a:rPr>
              <a:t>group</a:t>
            </a:r>
            <a:r>
              <a:rPr lang="da-DK" sz="2800" b="1" dirty="0">
                <a:solidFill>
                  <a:srgbClr val="002060"/>
                </a:solidFill>
                <a:latin typeface="+mn-lt"/>
              </a:rPr>
              <a:t> </a:t>
            </a:r>
            <a:endParaRPr lang="en-US" sz="2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5AAD48-6312-402B-94BA-4CAB916C1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7686" y="1702843"/>
            <a:ext cx="9856315" cy="4641379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da-DK" sz="2600" b="1" dirty="0" err="1">
                <a:solidFill>
                  <a:srgbClr val="0070C0"/>
                </a:solidFill>
                <a:highlight>
                  <a:srgbClr val="FFFF00"/>
                </a:highlight>
              </a:rPr>
              <a:t>Validation</a:t>
            </a:r>
            <a:r>
              <a:rPr lang="da-DK" sz="2600" b="1" dirty="0">
                <a:solidFill>
                  <a:srgbClr val="0070C0"/>
                </a:solidFill>
                <a:highlight>
                  <a:srgbClr val="FFFF00"/>
                </a:highlight>
              </a:rPr>
              <a:t> of CUPP </a:t>
            </a:r>
            <a:r>
              <a:rPr lang="da-DK" sz="2600" dirty="0">
                <a:solidFill>
                  <a:srgbClr val="0070C0"/>
                </a:solidFill>
                <a:highlight>
                  <a:srgbClr val="FFFF00"/>
                </a:highlight>
              </a:rPr>
              <a:t>(</a:t>
            </a:r>
            <a:r>
              <a:rPr lang="da-DK" sz="2600" dirty="0" err="1">
                <a:solidFill>
                  <a:srgbClr val="0070C0"/>
                </a:solidFill>
                <a:highlight>
                  <a:srgbClr val="FFFF00"/>
                </a:highlight>
              </a:rPr>
              <a:t>examplified</a:t>
            </a:r>
            <a:r>
              <a:rPr lang="da-DK" sz="2600" dirty="0">
                <a:solidFill>
                  <a:srgbClr val="0070C0"/>
                </a:solidFill>
                <a:highlight>
                  <a:srgbClr val="FFFF00"/>
                </a:highlight>
              </a:rPr>
              <a:t> by </a:t>
            </a:r>
            <a:r>
              <a:rPr lang="da-DK" sz="2600" dirty="0" err="1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CAZyme</a:t>
            </a:r>
            <a:r>
              <a:rPr lang="da-DK" sz="26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Family GH30) 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da-DK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da-DK" sz="2600" dirty="0">
                <a:latin typeface="Calibri" panose="020F0502020204030204" pitchFamily="34" charset="0"/>
                <a:cs typeface="Calibri" panose="020F0502020204030204" pitchFamily="34" charset="0"/>
              </a:rPr>
              <a:t>In general, </a:t>
            </a:r>
            <a:r>
              <a:rPr lang="da-DK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da-DK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CAZy</a:t>
            </a:r>
            <a:r>
              <a:rPr lang="da-DK" sz="2600" dirty="0">
                <a:latin typeface="Calibri" panose="020F0502020204030204" pitchFamily="34" charset="0"/>
                <a:cs typeface="Calibri" panose="020F0502020204030204" pitchFamily="34" charset="0"/>
              </a:rPr>
              <a:t> Family holds </a:t>
            </a:r>
            <a:r>
              <a:rPr lang="da-DK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several</a:t>
            </a:r>
            <a:r>
              <a:rPr lang="da-DK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functions</a:t>
            </a:r>
            <a:endParaRPr lang="da-DK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da-DK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da-DK" sz="2600" dirty="0">
                <a:latin typeface="Calibri" panose="020F0502020204030204" pitchFamily="34" charset="0"/>
                <a:cs typeface="Calibri" panose="020F0502020204030204" pitchFamily="34" charset="0"/>
              </a:rPr>
              <a:t>CUPP </a:t>
            </a:r>
            <a:r>
              <a:rPr lang="da-DK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groups</a:t>
            </a:r>
            <a:r>
              <a:rPr lang="da-DK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represent</a:t>
            </a:r>
            <a:r>
              <a:rPr lang="da-DK" sz="26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a-DK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lower</a:t>
            </a:r>
            <a:r>
              <a:rPr lang="da-DK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r>
              <a:rPr lang="da-DK" sz="2600" dirty="0">
                <a:latin typeface="Calibri" panose="020F0502020204030204" pitchFamily="34" charset="0"/>
                <a:cs typeface="Calibri" panose="020F0502020204030204" pitchFamily="34" charset="0"/>
              </a:rPr>
              <a:t> division of </a:t>
            </a:r>
            <a:r>
              <a:rPr lang="da-DK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CAZyme</a:t>
            </a:r>
            <a:r>
              <a:rPr lang="da-DK" sz="2600" dirty="0">
                <a:latin typeface="Calibri" panose="020F0502020204030204" pitchFamily="34" charset="0"/>
                <a:cs typeface="Calibri" panose="020F0502020204030204" pitchFamily="34" charset="0"/>
              </a:rPr>
              <a:t> Families/ Subfamilies</a:t>
            </a:r>
            <a:endParaRPr lang="da-DK" sz="2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defRPr/>
            </a:pPr>
            <a:endParaRPr lang="da-DK" sz="2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da-DK" sz="2600" dirty="0" err="1"/>
              <a:t>Members</a:t>
            </a:r>
            <a:r>
              <a:rPr lang="da-DK" sz="2600" dirty="0"/>
              <a:t> of a CUPP </a:t>
            </a:r>
            <a:r>
              <a:rPr lang="da-DK" sz="2600" dirty="0" err="1"/>
              <a:t>group</a:t>
            </a:r>
            <a:r>
              <a:rPr lang="da-DK" sz="2600" dirty="0"/>
              <a:t> have same EC </a:t>
            </a:r>
            <a:r>
              <a:rPr lang="da-DK" sz="2600" dirty="0" err="1"/>
              <a:t>Function</a:t>
            </a:r>
            <a:r>
              <a:rPr lang="da-DK" sz="2600" dirty="0"/>
              <a:t> (</a:t>
            </a:r>
            <a:r>
              <a:rPr lang="da-DK" dirty="0"/>
              <a:t>or </a:t>
            </a:r>
            <a:r>
              <a:rPr lang="da-DK" dirty="0" err="1"/>
              <a:t>share</a:t>
            </a:r>
            <a:r>
              <a:rPr lang="da-DK" dirty="0"/>
              <a:t> </a:t>
            </a:r>
            <a:r>
              <a:rPr lang="da-DK" dirty="0" err="1"/>
              <a:t>other</a:t>
            </a:r>
            <a:r>
              <a:rPr lang="da-DK" dirty="0"/>
              <a:t> </a:t>
            </a:r>
            <a:r>
              <a:rPr lang="da-DK" dirty="0" err="1"/>
              <a:t>Function</a:t>
            </a:r>
            <a:r>
              <a:rPr lang="da-DK" dirty="0"/>
              <a:t>-relevant features)</a:t>
            </a:r>
            <a:endParaRPr lang="da-D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da-DK" sz="26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defRPr/>
            </a:pPr>
            <a:r>
              <a:rPr lang="da-DK" sz="2600" dirty="0"/>
              <a:t>CUPP </a:t>
            </a:r>
            <a:r>
              <a:rPr lang="da-DK" sz="2600" dirty="0" err="1"/>
              <a:t>Prediction</a:t>
            </a:r>
            <a:r>
              <a:rPr lang="da-DK" sz="2600" dirty="0"/>
              <a:t> of </a:t>
            </a:r>
            <a:r>
              <a:rPr lang="da-DK" sz="2600" dirty="0" err="1"/>
              <a:t>Function</a:t>
            </a:r>
            <a:r>
              <a:rPr lang="da-DK" sz="2600" dirty="0"/>
              <a:t> </a:t>
            </a:r>
            <a:r>
              <a:rPr lang="da-DK" sz="2600" dirty="0" err="1"/>
              <a:t>optimizes</a:t>
            </a:r>
            <a:r>
              <a:rPr lang="da-DK" sz="2600" dirty="0"/>
              <a:t> </a:t>
            </a:r>
            <a:r>
              <a:rPr lang="da-DK" sz="2600" dirty="0" err="1"/>
              <a:t>use</a:t>
            </a:r>
            <a:r>
              <a:rPr lang="da-DK" sz="2600" dirty="0"/>
              <a:t> of data/information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da-DK" sz="2600" dirty="0"/>
              <a:t> </a:t>
            </a:r>
            <a:r>
              <a:rPr lang="da-DK" sz="2600" i="1" dirty="0" err="1">
                <a:solidFill>
                  <a:srgbClr val="C00000"/>
                </a:solidFill>
              </a:rPr>
              <a:t>Prediction</a:t>
            </a:r>
            <a:r>
              <a:rPr lang="da-DK" sz="2600" i="1" dirty="0">
                <a:solidFill>
                  <a:srgbClr val="C00000"/>
                </a:solidFill>
              </a:rPr>
              <a:t> of </a:t>
            </a:r>
            <a:r>
              <a:rPr lang="da-DK" sz="2600" i="1" dirty="0" err="1">
                <a:solidFill>
                  <a:srgbClr val="C00000"/>
                </a:solidFill>
              </a:rPr>
              <a:t>function</a:t>
            </a:r>
            <a:r>
              <a:rPr lang="da-DK" sz="2600" i="1" dirty="0">
                <a:solidFill>
                  <a:srgbClr val="C00000"/>
                </a:solidFill>
              </a:rPr>
              <a:t> </a:t>
            </a:r>
            <a:r>
              <a:rPr lang="da-DK" sz="2600" i="1" dirty="0" err="1">
                <a:solidFill>
                  <a:srgbClr val="C00000"/>
                </a:solidFill>
              </a:rPr>
              <a:t>possible</a:t>
            </a:r>
            <a:r>
              <a:rPr lang="da-DK" sz="2600" i="1" dirty="0">
                <a:solidFill>
                  <a:srgbClr val="C00000"/>
                </a:solidFill>
              </a:rPr>
              <a:t>, </a:t>
            </a:r>
            <a:r>
              <a:rPr lang="da-DK" sz="2600" i="1" dirty="0" err="1">
                <a:solidFill>
                  <a:srgbClr val="C00000"/>
                </a:solidFill>
              </a:rPr>
              <a:t>if</a:t>
            </a:r>
            <a:r>
              <a:rPr lang="da-DK" sz="2600" i="1" dirty="0">
                <a:solidFill>
                  <a:srgbClr val="C00000"/>
                </a:solidFill>
              </a:rPr>
              <a:t> just </a:t>
            </a:r>
            <a:r>
              <a:rPr lang="da-DK" sz="2600" i="1" dirty="0" err="1">
                <a:solidFill>
                  <a:srgbClr val="C00000"/>
                </a:solidFill>
              </a:rPr>
              <a:t>one</a:t>
            </a:r>
            <a:r>
              <a:rPr lang="da-DK" sz="2600" i="1" dirty="0">
                <a:solidFill>
                  <a:srgbClr val="C00000"/>
                </a:solidFill>
              </a:rPr>
              <a:t> </a:t>
            </a:r>
            <a:r>
              <a:rPr lang="da-DK" sz="2600" i="1" dirty="0" err="1">
                <a:solidFill>
                  <a:srgbClr val="C00000"/>
                </a:solidFill>
              </a:rPr>
              <a:t>member</a:t>
            </a:r>
            <a:r>
              <a:rPr lang="da-DK" sz="2600" i="1" dirty="0">
                <a:solidFill>
                  <a:srgbClr val="C00000"/>
                </a:solidFill>
              </a:rPr>
              <a:t> of a CUPP </a:t>
            </a:r>
            <a:r>
              <a:rPr lang="da-DK" sz="2600" i="1" dirty="0" err="1">
                <a:solidFill>
                  <a:srgbClr val="C00000"/>
                </a:solidFill>
              </a:rPr>
              <a:t>group</a:t>
            </a:r>
            <a:r>
              <a:rPr lang="da-DK" sz="2600" i="1" dirty="0">
                <a:solidFill>
                  <a:srgbClr val="C00000"/>
                </a:solidFill>
              </a:rPr>
              <a:t> has </a:t>
            </a:r>
            <a:r>
              <a:rPr lang="da-DK" sz="2600" i="1" dirty="0" err="1">
                <a:solidFill>
                  <a:srgbClr val="C00000"/>
                </a:solidFill>
              </a:rPr>
              <a:t>been</a:t>
            </a:r>
            <a:r>
              <a:rPr lang="da-DK" sz="2600" i="1" dirty="0">
                <a:solidFill>
                  <a:srgbClr val="C00000"/>
                </a:solidFill>
              </a:rPr>
              <a:t> </a:t>
            </a:r>
            <a:r>
              <a:rPr lang="da-DK" sz="2600" i="1" dirty="0" err="1">
                <a:solidFill>
                  <a:srgbClr val="C00000"/>
                </a:solidFill>
              </a:rPr>
              <a:t>characterized</a:t>
            </a:r>
            <a:endParaRPr lang="da-DK" sz="2600" i="1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sz="2600" dirty="0"/>
          </a:p>
          <a:p>
            <a:pPr marL="0" indent="0">
              <a:spcBef>
                <a:spcPts val="0"/>
              </a:spcBef>
              <a:buNone/>
              <a:defRPr/>
            </a:pPr>
            <a:endParaRPr lang="en-US" sz="2600" dirty="0">
              <a:solidFill>
                <a:srgbClr val="0070C0"/>
              </a:solidFill>
            </a:endParaRPr>
          </a:p>
          <a:p>
            <a:endParaRPr lang="da-DK" dirty="0"/>
          </a:p>
        </p:txBody>
      </p:sp>
      <p:pic>
        <p:nvPicPr>
          <p:cNvPr id="8" name="Picture 7" descr="figure3">
            <a:hlinkClick r:id="rId2"/>
            <a:extLst>
              <a:ext uri="{FF2B5EF4-FFF2-40B4-BE49-F238E27FC236}">
                <a16:creationId xmlns:a16="http://schemas.microsoft.com/office/drawing/2014/main" id="{662DE656-BA6A-4E86-9683-1C4398EF900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625" y="312187"/>
            <a:ext cx="1532532" cy="1543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5644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3">
            <a:hlinkClick r:id="rId2"/>
            <a:extLst>
              <a:ext uri="{FF2B5EF4-FFF2-40B4-BE49-F238E27FC236}">
                <a16:creationId xmlns:a16="http://schemas.microsoft.com/office/drawing/2014/main" id="{5F5594EB-491B-4DC5-B3E6-AADB5215572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950" y="171450"/>
            <a:ext cx="6521450" cy="66865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AF4C0A-62E9-45B9-8769-BD93772631F0}"/>
              </a:ext>
            </a:extLst>
          </p:cNvPr>
          <p:cNvSpPr txBox="1"/>
          <p:nvPr/>
        </p:nvSpPr>
        <p:spPr>
          <a:xfrm>
            <a:off x="8915400" y="195043"/>
            <a:ext cx="31293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 err="1">
                <a:solidFill>
                  <a:srgbClr val="0070C0"/>
                </a:solidFill>
              </a:rPr>
              <a:t>CAZy</a:t>
            </a:r>
            <a:r>
              <a:rPr lang="da-DK" sz="2400" b="1" dirty="0">
                <a:solidFill>
                  <a:srgbClr val="0070C0"/>
                </a:solidFill>
              </a:rPr>
              <a:t> Family GH30:</a:t>
            </a:r>
          </a:p>
          <a:p>
            <a:r>
              <a:rPr lang="da-DK" sz="2400" b="1" dirty="0">
                <a:solidFill>
                  <a:srgbClr val="0070C0"/>
                </a:solidFill>
              </a:rPr>
              <a:t>Families, Sub-Families</a:t>
            </a:r>
          </a:p>
          <a:p>
            <a:r>
              <a:rPr lang="da-DK" sz="2400" b="1" dirty="0">
                <a:solidFill>
                  <a:srgbClr val="0070C0"/>
                </a:solidFill>
              </a:rPr>
              <a:t>and a </a:t>
            </a:r>
            <a:r>
              <a:rPr lang="da-DK" sz="2400" b="1" dirty="0" err="1">
                <a:solidFill>
                  <a:srgbClr val="0070C0"/>
                </a:solidFill>
              </a:rPr>
              <a:t>surrounding</a:t>
            </a:r>
            <a:r>
              <a:rPr lang="da-DK" sz="2400" b="1" dirty="0">
                <a:solidFill>
                  <a:srgbClr val="0070C0"/>
                </a:solidFill>
              </a:rPr>
              <a:t> </a:t>
            </a:r>
            <a:r>
              <a:rPr lang="da-DK" sz="2400" b="1" dirty="0" err="1">
                <a:solidFill>
                  <a:srgbClr val="0070C0"/>
                </a:solidFill>
              </a:rPr>
              <a:t>dendrogram</a:t>
            </a:r>
            <a:r>
              <a:rPr lang="da-DK" sz="2400" b="1" dirty="0">
                <a:solidFill>
                  <a:srgbClr val="0070C0"/>
                </a:solidFill>
              </a:rPr>
              <a:t> of</a:t>
            </a:r>
          </a:p>
          <a:p>
            <a:r>
              <a:rPr lang="da-DK" sz="2400" b="1" dirty="0">
                <a:solidFill>
                  <a:srgbClr val="0070C0"/>
                </a:solidFill>
              </a:rPr>
              <a:t>CUPP-</a:t>
            </a:r>
            <a:r>
              <a:rPr lang="da-DK" sz="2400" b="1" dirty="0" err="1">
                <a:solidFill>
                  <a:srgbClr val="0070C0"/>
                </a:solidFill>
              </a:rPr>
              <a:t>groups</a:t>
            </a:r>
            <a:endParaRPr lang="da-DK" sz="2400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7B67BA-DCEA-4537-8545-20A5298E2186}"/>
              </a:ext>
            </a:extLst>
          </p:cNvPr>
          <p:cNvSpPr txBox="1"/>
          <p:nvPr/>
        </p:nvSpPr>
        <p:spPr>
          <a:xfrm>
            <a:off x="213064" y="372862"/>
            <a:ext cx="1977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rgbClr val="0070C0"/>
                </a:solidFill>
                <a:highlight>
                  <a:srgbClr val="FFFF00"/>
                </a:highlight>
              </a:rPr>
              <a:t>CUPP </a:t>
            </a:r>
            <a:r>
              <a:rPr lang="da-DK" b="1" dirty="0" err="1">
                <a:solidFill>
                  <a:srgbClr val="0070C0"/>
                </a:solidFill>
                <a:highlight>
                  <a:srgbClr val="FFFF00"/>
                </a:highlight>
              </a:rPr>
              <a:t>validation</a:t>
            </a:r>
            <a:endParaRPr lang="da-DK" b="1" dirty="0">
              <a:solidFill>
                <a:srgbClr val="0070C0"/>
              </a:solidFill>
              <a:highlight>
                <a:srgbClr val="FFFF00"/>
              </a:highlight>
            </a:endParaRPr>
          </a:p>
          <a:p>
            <a:r>
              <a:rPr lang="da-DK" b="1" dirty="0">
                <a:solidFill>
                  <a:srgbClr val="0070C0"/>
                </a:solidFill>
                <a:highlight>
                  <a:srgbClr val="FFFF00"/>
                </a:highlight>
              </a:rPr>
              <a:t>on GH30</a:t>
            </a:r>
          </a:p>
        </p:txBody>
      </p:sp>
    </p:spTree>
    <p:extLst>
      <p:ext uri="{BB962C8B-B14F-4D97-AF65-F5344CB8AC3E}">
        <p14:creationId xmlns:p14="http://schemas.microsoft.com/office/powerpoint/2010/main" val="3006830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264981-2EEE-4697-A704-4741324BC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774" y="361950"/>
            <a:ext cx="5191451" cy="59623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3E9E28-0FF1-493D-B82B-309475B63A06}"/>
              </a:ext>
            </a:extLst>
          </p:cNvPr>
          <p:cNvSpPr txBox="1"/>
          <p:nvPr/>
        </p:nvSpPr>
        <p:spPr>
          <a:xfrm>
            <a:off x="9107424" y="1014984"/>
            <a:ext cx="298434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 err="1">
                <a:solidFill>
                  <a:srgbClr val="0070C0"/>
                </a:solidFill>
              </a:rPr>
              <a:t>CAZy</a:t>
            </a:r>
            <a:r>
              <a:rPr lang="da-DK" sz="2400" b="1" dirty="0">
                <a:solidFill>
                  <a:srgbClr val="0070C0"/>
                </a:solidFill>
              </a:rPr>
              <a:t> Family GH30:</a:t>
            </a:r>
          </a:p>
          <a:p>
            <a:r>
              <a:rPr lang="da-DK" sz="2400" b="1" dirty="0">
                <a:solidFill>
                  <a:srgbClr val="0070C0"/>
                </a:solidFill>
              </a:rPr>
              <a:t>Families, Sub-Families</a:t>
            </a:r>
          </a:p>
          <a:p>
            <a:r>
              <a:rPr lang="da-DK" sz="2400" b="1" dirty="0">
                <a:solidFill>
                  <a:srgbClr val="0070C0"/>
                </a:solidFill>
              </a:rPr>
              <a:t>and a </a:t>
            </a:r>
            <a:r>
              <a:rPr lang="da-DK" sz="2400" b="1" dirty="0" err="1">
                <a:solidFill>
                  <a:srgbClr val="0070C0"/>
                </a:solidFill>
              </a:rPr>
              <a:t>dendrogram</a:t>
            </a:r>
            <a:r>
              <a:rPr lang="da-DK" sz="2400" b="1" dirty="0">
                <a:solidFill>
                  <a:srgbClr val="0070C0"/>
                </a:solidFill>
              </a:rPr>
              <a:t> of</a:t>
            </a:r>
          </a:p>
          <a:p>
            <a:r>
              <a:rPr lang="da-DK" sz="2400" b="1" dirty="0">
                <a:solidFill>
                  <a:srgbClr val="0070C0"/>
                </a:solidFill>
              </a:rPr>
              <a:t>CUPP-</a:t>
            </a:r>
            <a:r>
              <a:rPr lang="da-DK" sz="2400" b="1" dirty="0" err="1">
                <a:solidFill>
                  <a:srgbClr val="0070C0"/>
                </a:solidFill>
              </a:rPr>
              <a:t>groups</a:t>
            </a:r>
            <a:r>
              <a:rPr lang="da-DK" sz="2400" b="1" dirty="0">
                <a:solidFill>
                  <a:srgbClr val="0070C0"/>
                </a:solidFill>
              </a:rPr>
              <a:t> and </a:t>
            </a:r>
          </a:p>
          <a:p>
            <a:r>
              <a:rPr lang="da-DK" sz="2400" b="1" dirty="0" err="1">
                <a:solidFill>
                  <a:srgbClr val="0070C0"/>
                </a:solidFill>
              </a:rPr>
              <a:t>functions</a:t>
            </a:r>
            <a:endParaRPr lang="da-DK" sz="2400" b="1" dirty="0">
              <a:solidFill>
                <a:srgbClr val="0070C0"/>
              </a:solidFill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81046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6630C-5581-4EC6-84BC-F4746130C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998" y="400636"/>
            <a:ext cx="10515600" cy="1135201"/>
          </a:xfrm>
        </p:spPr>
        <p:txBody>
          <a:bodyPr>
            <a:normAutofit fontScale="90000"/>
          </a:bodyPr>
          <a:lstStyle/>
          <a:p>
            <a:r>
              <a:rPr lang="da-DK" sz="3600" b="1" dirty="0" err="1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Improvements</a:t>
            </a:r>
            <a:r>
              <a:rPr lang="da-DK" sz="3600" b="1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 of </a:t>
            </a:r>
            <a:r>
              <a:rPr lang="da-DK" sz="3600" b="1" dirty="0" err="1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peptide-based</a:t>
            </a:r>
            <a:r>
              <a:rPr lang="da-DK" sz="3600" b="1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 </a:t>
            </a:r>
            <a:r>
              <a:rPr lang="da-DK" sz="3600" b="1" dirty="0" err="1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functional</a:t>
            </a:r>
            <a:r>
              <a:rPr lang="da-DK" sz="3600" b="1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 annotation </a:t>
            </a:r>
            <a:br>
              <a:rPr lang="da-DK" sz="3600" b="1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</a:br>
            <a:r>
              <a:rPr lang="da-DK" sz="3600" b="1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-from PPR/</a:t>
            </a:r>
            <a:r>
              <a:rPr lang="da-DK" sz="3600" b="1" dirty="0" err="1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HotPep</a:t>
            </a:r>
            <a:r>
              <a:rPr lang="da-DK" sz="3600" b="1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 to CUPP</a:t>
            </a:r>
            <a:br>
              <a:rPr lang="da-DK" sz="3600" dirty="0">
                <a:solidFill>
                  <a:srgbClr val="C00000"/>
                </a:solidFill>
              </a:rPr>
            </a:br>
            <a:endParaRPr lang="da-DK" sz="3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FC8D0-F4ED-442C-B883-183BB780A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7060"/>
            <a:ext cx="10515600" cy="512241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sz="2600" b="1" dirty="0">
                <a:solidFill>
                  <a:srgbClr val="0070C0"/>
                </a:solidFill>
              </a:rPr>
              <a:t>CUPP:</a:t>
            </a:r>
          </a:p>
          <a:p>
            <a:r>
              <a:rPr lang="da-DK" sz="3300" dirty="0"/>
              <a:t>All </a:t>
            </a:r>
            <a:r>
              <a:rPr lang="da-DK" sz="3300" dirty="0" err="1"/>
              <a:t>groups</a:t>
            </a:r>
            <a:r>
              <a:rPr lang="da-DK" sz="3300" dirty="0"/>
              <a:t> </a:t>
            </a:r>
            <a:r>
              <a:rPr lang="da-DK" sz="3300" dirty="0" err="1"/>
              <a:t>formed</a:t>
            </a:r>
            <a:r>
              <a:rPr lang="da-DK" sz="3300" dirty="0"/>
              <a:t> </a:t>
            </a:r>
            <a:r>
              <a:rPr lang="da-DK" sz="3300" dirty="0" err="1"/>
              <a:t>simultaneously</a:t>
            </a:r>
            <a:r>
              <a:rPr lang="da-DK" sz="3300" dirty="0"/>
              <a:t>=&gt; Gr#1 no longer </a:t>
            </a:r>
            <a:r>
              <a:rPr lang="da-DK" sz="3300" dirty="0" err="1"/>
              <a:t>disproportionally</a:t>
            </a:r>
            <a:r>
              <a:rPr lang="da-DK" sz="3300" dirty="0"/>
              <a:t> large</a:t>
            </a:r>
          </a:p>
          <a:p>
            <a:r>
              <a:rPr lang="da-DK" sz="3300" dirty="0"/>
              <a:t>CUPP Group </a:t>
            </a:r>
            <a:r>
              <a:rPr lang="da-DK" sz="3300" dirty="0" err="1"/>
              <a:t>numbers</a:t>
            </a:r>
            <a:r>
              <a:rPr lang="da-DK" sz="3300" dirty="0"/>
              <a:t> </a:t>
            </a:r>
            <a:r>
              <a:rPr lang="da-DK" sz="3300" dirty="0" err="1"/>
              <a:t>conserved</a:t>
            </a:r>
            <a:r>
              <a:rPr lang="da-DK" sz="3300" dirty="0"/>
              <a:t>; </a:t>
            </a:r>
            <a:r>
              <a:rPr lang="da-DK" sz="3300" dirty="0" err="1"/>
              <a:t>allowing</a:t>
            </a:r>
            <a:r>
              <a:rPr lang="da-DK" sz="3300" dirty="0"/>
              <a:t> for </a:t>
            </a:r>
            <a:r>
              <a:rPr lang="da-DK" sz="3300" dirty="0" err="1"/>
              <a:t>comparing</a:t>
            </a:r>
            <a:r>
              <a:rPr lang="da-DK" sz="3300" dirty="0"/>
              <a:t> </a:t>
            </a:r>
            <a:r>
              <a:rPr lang="da-DK" sz="3300" dirty="0" err="1"/>
              <a:t>results</a:t>
            </a:r>
            <a:r>
              <a:rPr lang="da-DK" sz="3300" dirty="0"/>
              <a:t> over time</a:t>
            </a:r>
          </a:p>
          <a:p>
            <a:r>
              <a:rPr lang="da-DK" sz="3300" dirty="0"/>
              <a:t>Using Unique </a:t>
            </a:r>
            <a:r>
              <a:rPr lang="da-DK" sz="3300" dirty="0" err="1"/>
              <a:t>peptides</a:t>
            </a:r>
            <a:r>
              <a:rPr lang="da-DK" sz="3300" dirty="0"/>
              <a:t> for </a:t>
            </a:r>
            <a:r>
              <a:rPr lang="da-DK" sz="3300" dirty="0" err="1"/>
              <a:t>each</a:t>
            </a:r>
            <a:r>
              <a:rPr lang="da-DK" sz="3300" dirty="0"/>
              <a:t> </a:t>
            </a:r>
            <a:r>
              <a:rPr lang="da-DK" sz="3300" dirty="0" err="1"/>
              <a:t>CAZyme</a:t>
            </a:r>
            <a:r>
              <a:rPr lang="da-DK" sz="3300" dirty="0"/>
              <a:t> CUPP </a:t>
            </a:r>
            <a:r>
              <a:rPr lang="da-DK" sz="3300" dirty="0" err="1"/>
              <a:t>group</a:t>
            </a:r>
            <a:r>
              <a:rPr lang="da-DK" sz="3300" dirty="0"/>
              <a:t> –no overlap</a:t>
            </a:r>
          </a:p>
          <a:p>
            <a:r>
              <a:rPr lang="da-DK" sz="3300" dirty="0" err="1"/>
              <a:t>Improved</a:t>
            </a:r>
            <a:r>
              <a:rPr lang="da-DK" sz="3300" dirty="0"/>
              <a:t> </a:t>
            </a:r>
            <a:r>
              <a:rPr lang="da-DK" sz="3300" dirty="0" err="1"/>
              <a:t>Sensitivity</a:t>
            </a:r>
            <a:r>
              <a:rPr lang="da-DK" sz="3300" dirty="0"/>
              <a:t> and Precision in </a:t>
            </a:r>
            <a:r>
              <a:rPr lang="da-DK" sz="3300" dirty="0" err="1"/>
              <a:t>Prediction</a:t>
            </a:r>
            <a:r>
              <a:rPr lang="da-DK" sz="3300" dirty="0"/>
              <a:t> of </a:t>
            </a:r>
            <a:r>
              <a:rPr lang="da-DK" sz="3300" dirty="0" err="1"/>
              <a:t>Function</a:t>
            </a:r>
            <a:endParaRPr lang="da-DK" sz="3300" dirty="0"/>
          </a:p>
          <a:p>
            <a:r>
              <a:rPr lang="da-DK" sz="3300" dirty="0"/>
              <a:t>Basic </a:t>
            </a:r>
            <a:r>
              <a:rPr lang="da-DK" sz="3300" dirty="0" err="1"/>
              <a:t>principle</a:t>
            </a:r>
            <a:r>
              <a:rPr lang="da-DK" sz="3300" dirty="0"/>
              <a:t> </a:t>
            </a:r>
            <a:r>
              <a:rPr lang="da-DK" sz="3300" dirty="0" err="1"/>
              <a:t>covered</a:t>
            </a:r>
            <a:r>
              <a:rPr lang="da-DK" sz="3300" dirty="0"/>
              <a:t> by same, open-</a:t>
            </a:r>
            <a:r>
              <a:rPr lang="da-DK" sz="3300" dirty="0" err="1"/>
              <a:t>access</a:t>
            </a:r>
            <a:r>
              <a:rPr lang="da-DK" sz="3300" dirty="0"/>
              <a:t> patent (Busk &amp; Lange)</a:t>
            </a:r>
          </a:p>
          <a:p>
            <a:r>
              <a:rPr lang="da-DK" sz="3300" dirty="0"/>
              <a:t>CUPP </a:t>
            </a:r>
            <a:r>
              <a:rPr lang="da-DK" sz="3300" dirty="0" err="1"/>
              <a:t>available</a:t>
            </a:r>
            <a:r>
              <a:rPr lang="da-DK" sz="3300" dirty="0"/>
              <a:t> as </a:t>
            </a:r>
            <a:r>
              <a:rPr lang="da-DK" sz="3300" dirty="0" err="1"/>
              <a:t>automated</a:t>
            </a:r>
            <a:r>
              <a:rPr lang="da-DK" sz="3300" dirty="0"/>
              <a:t> online platform</a:t>
            </a:r>
          </a:p>
          <a:p>
            <a:endParaRPr lang="da-DK" sz="2000" b="1" i="1" dirty="0"/>
          </a:p>
          <a:p>
            <a:r>
              <a:rPr lang="da-DK" sz="2300" b="1" i="1" dirty="0">
                <a:solidFill>
                  <a:srgbClr val="0070C0"/>
                </a:solidFill>
              </a:rPr>
              <a:t>Busk, PK &amp; Lange, L, 2013:</a:t>
            </a:r>
            <a:r>
              <a:rPr lang="da-DK" sz="2300" i="1" dirty="0">
                <a:solidFill>
                  <a:srgbClr val="0070C0"/>
                </a:solidFill>
              </a:rPr>
              <a:t> </a:t>
            </a:r>
            <a:r>
              <a:rPr lang="en-US" sz="2300" i="1" dirty="0"/>
              <a:t>Function-Based Classification of Carbohydrate-Active Enzymes by Recognition of Short, Conserved Peptide Motifs. </a:t>
            </a:r>
            <a:r>
              <a:rPr lang="da-DK" sz="2300" i="1" dirty="0" err="1"/>
              <a:t>Appl</a:t>
            </a:r>
            <a:r>
              <a:rPr lang="da-DK" sz="2300" i="1" dirty="0"/>
              <a:t> </a:t>
            </a:r>
            <a:r>
              <a:rPr lang="da-DK" sz="2300" i="1" dirty="0" err="1"/>
              <a:t>Environ</a:t>
            </a:r>
            <a:r>
              <a:rPr lang="da-DK" sz="2300" i="1" dirty="0"/>
              <a:t> </a:t>
            </a:r>
            <a:r>
              <a:rPr lang="da-DK" sz="2300" i="1" dirty="0" err="1"/>
              <a:t>Microbiol</a:t>
            </a:r>
            <a:r>
              <a:rPr lang="da-DK" sz="2300" i="1" dirty="0"/>
              <a:t>. 79: 3380–3391 </a:t>
            </a:r>
            <a:endParaRPr lang="da-DK" sz="2300" i="1" dirty="0">
              <a:solidFill>
                <a:srgbClr val="C00000"/>
              </a:solidFill>
            </a:endParaRPr>
          </a:p>
          <a:p>
            <a:r>
              <a:rPr lang="da-DK" sz="2300" b="1" i="1" dirty="0">
                <a:solidFill>
                  <a:srgbClr val="0070C0"/>
                </a:solidFill>
              </a:rPr>
              <a:t>Barrett, K &amp; Lange, L, 2019</a:t>
            </a:r>
            <a:r>
              <a:rPr lang="da-DK" sz="2300" i="1" dirty="0">
                <a:solidFill>
                  <a:srgbClr val="0070C0"/>
                </a:solidFill>
              </a:rPr>
              <a:t>: </a:t>
            </a:r>
            <a:r>
              <a:rPr lang="da-DK" sz="2300" i="1" dirty="0" err="1"/>
              <a:t>Peptide-based</a:t>
            </a:r>
            <a:r>
              <a:rPr lang="da-DK" sz="2300" i="1" dirty="0"/>
              <a:t> </a:t>
            </a:r>
            <a:r>
              <a:rPr lang="da-DK" sz="2300" i="1" dirty="0" err="1"/>
              <a:t>functional</a:t>
            </a:r>
            <a:r>
              <a:rPr lang="da-DK" sz="2300" i="1" dirty="0"/>
              <a:t> annotation of </a:t>
            </a:r>
            <a:r>
              <a:rPr lang="da-DK" sz="2300" i="1" dirty="0" err="1"/>
              <a:t>carbohydrate-active</a:t>
            </a:r>
            <a:r>
              <a:rPr lang="da-DK" sz="2300" i="1" dirty="0"/>
              <a:t> </a:t>
            </a:r>
            <a:r>
              <a:rPr lang="da-DK" sz="2300" i="1" dirty="0" err="1"/>
              <a:t>enzymes</a:t>
            </a:r>
            <a:r>
              <a:rPr lang="da-DK" sz="2300" i="1" dirty="0"/>
              <a:t> by </a:t>
            </a:r>
            <a:r>
              <a:rPr lang="da-DK" sz="2300" i="1" dirty="0" err="1"/>
              <a:t>conserved</a:t>
            </a:r>
            <a:r>
              <a:rPr lang="da-DK" sz="2300" i="1" dirty="0"/>
              <a:t> </a:t>
            </a:r>
            <a:r>
              <a:rPr lang="da-DK" sz="2300" i="1" dirty="0" err="1"/>
              <a:t>unique</a:t>
            </a:r>
            <a:r>
              <a:rPr lang="da-DK" sz="2300" i="1" dirty="0"/>
              <a:t> </a:t>
            </a:r>
            <a:r>
              <a:rPr lang="da-DK" sz="2300" i="1" dirty="0" err="1"/>
              <a:t>peptide</a:t>
            </a:r>
            <a:r>
              <a:rPr lang="da-DK" sz="2300" i="1" dirty="0"/>
              <a:t> patterns (CUPP). Biotechnology for </a:t>
            </a:r>
            <a:r>
              <a:rPr lang="da-DK" sz="2300" i="1" dirty="0" err="1"/>
              <a:t>biofuels</a:t>
            </a:r>
            <a:r>
              <a:rPr lang="da-DK" sz="2300" i="1" dirty="0"/>
              <a:t> 12 (1), 1-21.</a:t>
            </a:r>
            <a:r>
              <a:rPr lang="da-DK" sz="2300" i="1" dirty="0">
                <a:solidFill>
                  <a:srgbClr val="0070C0"/>
                </a:solidFill>
              </a:rPr>
              <a:t> </a:t>
            </a:r>
            <a:r>
              <a:rPr lang="da-DK" sz="2300" i="1" dirty="0">
                <a:solidFill>
                  <a:srgbClr val="C00000"/>
                </a:solidFill>
              </a:rPr>
              <a:t>CUPP </a:t>
            </a:r>
            <a:r>
              <a:rPr lang="da-DK" sz="2300" i="1" dirty="0" err="1">
                <a:solidFill>
                  <a:srgbClr val="C00000"/>
                </a:solidFill>
              </a:rPr>
              <a:t>method</a:t>
            </a:r>
            <a:r>
              <a:rPr lang="da-DK" sz="2300" i="1" dirty="0">
                <a:solidFill>
                  <a:srgbClr val="C00000"/>
                </a:solidFill>
              </a:rPr>
              <a:t>, </a:t>
            </a:r>
            <a:r>
              <a:rPr lang="da-DK" sz="2300" i="1" dirty="0" err="1">
                <a:solidFill>
                  <a:srgbClr val="C00000"/>
                </a:solidFill>
              </a:rPr>
              <a:t>description</a:t>
            </a:r>
            <a:r>
              <a:rPr lang="da-DK" sz="2300" i="1" dirty="0">
                <a:solidFill>
                  <a:srgbClr val="C00000"/>
                </a:solidFill>
              </a:rPr>
              <a:t> and </a:t>
            </a:r>
            <a:r>
              <a:rPr lang="da-DK" sz="2300" i="1" dirty="0" err="1">
                <a:solidFill>
                  <a:srgbClr val="C00000"/>
                </a:solidFill>
              </a:rPr>
              <a:t>validation</a:t>
            </a:r>
            <a:endParaRPr lang="da-DK" sz="2300" i="1" dirty="0">
              <a:solidFill>
                <a:srgbClr val="C00000"/>
              </a:solidFill>
            </a:endParaRPr>
          </a:p>
          <a:p>
            <a:r>
              <a:rPr lang="da-DK" sz="2300" b="1" i="1" dirty="0">
                <a:solidFill>
                  <a:srgbClr val="0070C0"/>
                </a:solidFill>
              </a:rPr>
              <a:t>Barrett, K et al., 2020</a:t>
            </a:r>
            <a:r>
              <a:rPr lang="da-DK" sz="2300" i="1" dirty="0">
                <a:solidFill>
                  <a:srgbClr val="0070C0"/>
                </a:solidFill>
              </a:rPr>
              <a:t>: </a:t>
            </a:r>
            <a:r>
              <a:rPr lang="da-DK" sz="2300" i="1" dirty="0" err="1"/>
              <a:t>Conserved</a:t>
            </a:r>
            <a:r>
              <a:rPr lang="da-DK" sz="2300" i="1" dirty="0"/>
              <a:t> </a:t>
            </a:r>
            <a:r>
              <a:rPr lang="da-DK" sz="2300" i="1" dirty="0" err="1"/>
              <a:t>unique</a:t>
            </a:r>
            <a:r>
              <a:rPr lang="da-DK" sz="2300" i="1" dirty="0"/>
              <a:t> </a:t>
            </a:r>
            <a:r>
              <a:rPr lang="da-DK" sz="2300" i="1" dirty="0" err="1"/>
              <a:t>peptide</a:t>
            </a:r>
            <a:r>
              <a:rPr lang="da-DK" sz="2300" i="1" dirty="0"/>
              <a:t> patterns (CUPP) online platform: </a:t>
            </a:r>
            <a:r>
              <a:rPr lang="da-DK" sz="2300" i="1" dirty="0" err="1"/>
              <a:t>peptide-based</a:t>
            </a:r>
            <a:r>
              <a:rPr lang="da-DK" sz="2300" i="1" dirty="0"/>
              <a:t> </a:t>
            </a:r>
            <a:r>
              <a:rPr lang="da-DK" sz="2300" i="1" dirty="0" err="1"/>
              <a:t>functional</a:t>
            </a:r>
            <a:r>
              <a:rPr lang="da-DK" sz="2300" i="1" dirty="0"/>
              <a:t> annotation of </a:t>
            </a:r>
            <a:r>
              <a:rPr lang="da-DK" sz="2300" i="1" dirty="0" err="1"/>
              <a:t>carbohydrate</a:t>
            </a:r>
            <a:r>
              <a:rPr lang="da-DK" sz="2300" i="1" dirty="0"/>
              <a:t> </a:t>
            </a:r>
            <a:r>
              <a:rPr lang="da-DK" sz="2300" i="1" dirty="0" err="1"/>
              <a:t>active</a:t>
            </a:r>
            <a:r>
              <a:rPr lang="da-DK" sz="2300" i="1" dirty="0"/>
              <a:t> </a:t>
            </a:r>
            <a:r>
              <a:rPr lang="da-DK" sz="2300" i="1" dirty="0" err="1"/>
              <a:t>enzymes</a:t>
            </a:r>
            <a:r>
              <a:rPr lang="da-DK" sz="2300" i="1" dirty="0"/>
              <a:t>, </a:t>
            </a:r>
            <a:r>
              <a:rPr lang="da-DK" sz="2300" i="1" dirty="0" err="1"/>
              <a:t>Nucleic</a:t>
            </a:r>
            <a:r>
              <a:rPr lang="da-DK" sz="2300" i="1" dirty="0"/>
              <a:t> </a:t>
            </a:r>
            <a:r>
              <a:rPr lang="da-DK" sz="2300" i="1" dirty="0" err="1"/>
              <a:t>Acids</a:t>
            </a:r>
            <a:r>
              <a:rPr lang="da-DK" sz="2300" i="1" dirty="0"/>
              <a:t> Research, 48, p110-115</a:t>
            </a:r>
            <a:r>
              <a:rPr lang="da-DK" sz="2300" i="1" dirty="0">
                <a:solidFill>
                  <a:srgbClr val="0070C0"/>
                </a:solidFill>
              </a:rPr>
              <a:t>. </a:t>
            </a:r>
            <a:r>
              <a:rPr lang="da-DK" sz="2300" i="1" dirty="0">
                <a:solidFill>
                  <a:srgbClr val="C00000"/>
                </a:solidFill>
              </a:rPr>
              <a:t>Try it! It is online! </a:t>
            </a:r>
          </a:p>
        </p:txBody>
      </p:sp>
    </p:spTree>
    <p:extLst>
      <p:ext uri="{BB962C8B-B14F-4D97-AF65-F5344CB8AC3E}">
        <p14:creationId xmlns:p14="http://schemas.microsoft.com/office/powerpoint/2010/main" val="263924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0C30EF-B1A5-4EEE-80E4-8FFE74416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84" y="2744341"/>
            <a:ext cx="3547369" cy="2617772"/>
          </a:xfrm>
        </p:spPr>
        <p:txBody>
          <a:bodyPr>
            <a:normAutofit/>
          </a:bodyPr>
          <a:lstStyle/>
          <a:p>
            <a:br>
              <a:rPr lang="da-DK" dirty="0"/>
            </a:br>
            <a:endParaRPr lang="da-DK" sz="16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859D814-4472-4E62-9E4F-919DB87BE9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7946" y="98984"/>
            <a:ext cx="7798333" cy="6504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C908DD-53FC-4520-93D5-AA4872A11637}"/>
              </a:ext>
            </a:extLst>
          </p:cNvPr>
          <p:cNvSpPr txBox="1"/>
          <p:nvPr/>
        </p:nvSpPr>
        <p:spPr>
          <a:xfrm>
            <a:off x="94852" y="5525873"/>
            <a:ext cx="49612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Lange, Pilgaard, Herbst, Busk, Gleason, Pedersen, 2019: </a:t>
            </a:r>
          </a:p>
          <a:p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Origin of fungal biomass degrading enzymes: Evolution, </a:t>
            </a:r>
          </a:p>
          <a:p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diversity and function of enzymes of early lineage fungi. </a:t>
            </a:r>
          </a:p>
          <a:p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Fungal Biology Reviews, 33: 82-97</a:t>
            </a:r>
            <a:endParaRPr lang="da-DK" sz="16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31F061-3778-4FBC-81D6-1C0A12EC4011}"/>
              </a:ext>
            </a:extLst>
          </p:cNvPr>
          <p:cNvSpPr txBox="1"/>
          <p:nvPr/>
        </p:nvSpPr>
        <p:spPr>
          <a:xfrm>
            <a:off x="455721" y="1163736"/>
            <a:ext cx="371113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GH5;EC 3.2.1.4 </a:t>
            </a:r>
            <a:r>
              <a:rPr lang="da-DK" sz="2000" b="1" dirty="0" err="1"/>
              <a:t>Phylogenetic</a:t>
            </a:r>
            <a:r>
              <a:rPr lang="da-DK" sz="2000" b="1" dirty="0"/>
              <a:t>  </a:t>
            </a:r>
            <a:r>
              <a:rPr lang="da-DK" sz="2000" b="1" dirty="0" err="1"/>
              <a:t>tree</a:t>
            </a:r>
            <a:endParaRPr lang="da-DK" sz="2000" b="1" dirty="0"/>
          </a:p>
          <a:p>
            <a:r>
              <a:rPr lang="da-DK" sz="2000" b="1" dirty="0" err="1">
                <a:solidFill>
                  <a:srgbClr val="75B648"/>
                </a:solidFill>
              </a:rPr>
              <a:t>Ascomycota</a:t>
            </a:r>
            <a:endParaRPr lang="da-DK" sz="2000" b="1" dirty="0">
              <a:solidFill>
                <a:srgbClr val="75B648"/>
              </a:solidFill>
            </a:endParaRPr>
          </a:p>
          <a:p>
            <a:r>
              <a:rPr lang="da-DK" sz="2000" b="1" dirty="0" err="1">
                <a:solidFill>
                  <a:schemeClr val="accent4">
                    <a:lumMod val="75000"/>
                  </a:schemeClr>
                </a:solidFill>
              </a:rPr>
              <a:t>Basidiomycota</a:t>
            </a:r>
            <a:endParaRPr lang="da-DK" sz="20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da-DK" sz="2000" b="1" dirty="0">
                <a:solidFill>
                  <a:srgbClr val="B22EC0"/>
                </a:solidFill>
              </a:rPr>
              <a:t>*</a:t>
            </a:r>
            <a:r>
              <a:rPr lang="da-DK" sz="2000" b="1" dirty="0" err="1">
                <a:solidFill>
                  <a:srgbClr val="B22EC0"/>
                </a:solidFill>
              </a:rPr>
              <a:t>Chytridiomycota</a:t>
            </a:r>
            <a:endParaRPr lang="da-DK" sz="2000" b="1" dirty="0">
              <a:solidFill>
                <a:srgbClr val="B22EC0"/>
              </a:solidFill>
            </a:endParaRPr>
          </a:p>
          <a:p>
            <a:r>
              <a:rPr lang="da-DK" sz="2000" b="1" dirty="0" err="1">
                <a:solidFill>
                  <a:srgbClr val="D60000"/>
                </a:solidFill>
              </a:rPr>
              <a:t>Zygomycota</a:t>
            </a:r>
            <a:endParaRPr lang="da-DK" sz="2000" b="1" dirty="0">
              <a:solidFill>
                <a:srgbClr val="D60000"/>
              </a:solidFill>
            </a:endParaRPr>
          </a:p>
          <a:p>
            <a:endParaRPr lang="da-DK" sz="2000" b="1" dirty="0"/>
          </a:p>
          <a:p>
            <a:r>
              <a:rPr lang="da-DK" sz="2000" b="1" dirty="0" err="1">
                <a:solidFill>
                  <a:srgbClr val="0070C0"/>
                </a:solidFill>
              </a:rPr>
              <a:t>Bacteria</a:t>
            </a:r>
            <a:r>
              <a:rPr lang="da-DK" sz="2000" b="1" dirty="0">
                <a:solidFill>
                  <a:srgbClr val="0070C0"/>
                </a:solidFill>
              </a:rPr>
              <a:t> </a:t>
            </a:r>
          </a:p>
          <a:p>
            <a:r>
              <a:rPr lang="da-DK" sz="2000" b="1" dirty="0" err="1">
                <a:solidFill>
                  <a:srgbClr val="09B393"/>
                </a:solidFill>
              </a:rPr>
              <a:t>Archaea</a:t>
            </a:r>
            <a:endParaRPr lang="da-DK" sz="2000" b="1" dirty="0">
              <a:solidFill>
                <a:srgbClr val="09B393"/>
              </a:solidFill>
            </a:endParaRPr>
          </a:p>
          <a:p>
            <a:endParaRPr lang="da-DK" sz="2000" b="1" dirty="0"/>
          </a:p>
          <a:p>
            <a:r>
              <a:rPr lang="da-DK" sz="2000" b="1" dirty="0" err="1">
                <a:solidFill>
                  <a:srgbClr val="456B2B"/>
                </a:solidFill>
              </a:rPr>
              <a:t>Plants</a:t>
            </a:r>
            <a:endParaRPr lang="da-DK" sz="2000" b="1" dirty="0">
              <a:solidFill>
                <a:srgbClr val="456B2B"/>
              </a:solidFill>
            </a:endParaRPr>
          </a:p>
          <a:p>
            <a:r>
              <a:rPr lang="da-DK" sz="2000" b="1" dirty="0"/>
              <a:t>Animals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73D575-11F6-4BFC-89C4-588C17892C38}"/>
              </a:ext>
            </a:extLst>
          </p:cNvPr>
          <p:cNvSpPr txBox="1"/>
          <p:nvPr/>
        </p:nvSpPr>
        <p:spPr>
          <a:xfrm>
            <a:off x="455721" y="321495"/>
            <a:ext cx="460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rgbClr val="0070C0"/>
                </a:solidFill>
                <a:highlight>
                  <a:srgbClr val="FFFF00"/>
                </a:highlight>
              </a:rPr>
              <a:t>CUPP </a:t>
            </a:r>
            <a:r>
              <a:rPr lang="da-DK" sz="2000" b="1" dirty="0" err="1">
                <a:solidFill>
                  <a:srgbClr val="0070C0"/>
                </a:solidFill>
                <a:highlight>
                  <a:srgbClr val="FFFF00"/>
                </a:highlight>
              </a:rPr>
              <a:t>used</a:t>
            </a:r>
            <a:r>
              <a:rPr lang="da-DK" sz="2000" b="1" dirty="0">
                <a:solidFill>
                  <a:srgbClr val="0070C0"/>
                </a:solidFill>
                <a:highlight>
                  <a:srgbClr val="FFFF00"/>
                </a:highlight>
              </a:rPr>
              <a:t> for </a:t>
            </a:r>
            <a:r>
              <a:rPr lang="da-DK" sz="2000" b="1" dirty="0" err="1">
                <a:solidFill>
                  <a:srgbClr val="0070C0"/>
                </a:solidFill>
                <a:highlight>
                  <a:srgbClr val="FFFF00"/>
                </a:highlight>
              </a:rPr>
              <a:t>evolutionary</a:t>
            </a:r>
            <a:r>
              <a:rPr lang="da-DK" sz="2000" b="1" dirty="0">
                <a:solidFill>
                  <a:srgbClr val="0070C0"/>
                </a:solidFill>
                <a:highlight>
                  <a:srgbClr val="FFFF00"/>
                </a:highlight>
              </a:rPr>
              <a:t> </a:t>
            </a:r>
            <a:r>
              <a:rPr lang="da-DK" sz="2000" b="1" dirty="0" err="1">
                <a:solidFill>
                  <a:srgbClr val="0070C0"/>
                </a:solidFill>
                <a:highlight>
                  <a:srgbClr val="FFFF00"/>
                </a:highlight>
              </a:rPr>
              <a:t>perspective</a:t>
            </a:r>
            <a:endParaRPr lang="da-DK" sz="2000" b="1" dirty="0">
              <a:solidFill>
                <a:srgbClr val="0070C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30126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0EFB8-8391-4ABE-BB63-A6EF2267E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977640" cy="1325563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+mn-lt"/>
              </a:rPr>
              <a:t>Phylogenetic tree of fungal AA9, placing AA9-diversity of </a:t>
            </a:r>
            <a:r>
              <a:rPr lang="en-US" sz="2400" b="1" i="1" dirty="0" err="1">
                <a:solidFill>
                  <a:srgbClr val="FF0000"/>
                </a:solidFill>
                <a:latin typeface="+mn-lt"/>
              </a:rPr>
              <a:t>Rhizophlyctis</a:t>
            </a:r>
            <a:r>
              <a:rPr lang="en-US" sz="2400" b="1" i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+mn-lt"/>
              </a:rPr>
              <a:t>rosea</a:t>
            </a:r>
            <a:r>
              <a:rPr lang="en-US" sz="2400" b="1" i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+mn-lt"/>
              </a:rPr>
              <a:t>(chytrid) in  a Fungal Kingdom evolutionary perspective</a:t>
            </a:r>
            <a:endParaRPr lang="da-DK" sz="24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46C672-90DF-47EF-A44C-1E84E41720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1534" y="1798992"/>
            <a:ext cx="2842913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72A3B2-AD8A-4D21-8401-ABCC1977E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267" y="120375"/>
            <a:ext cx="6728534" cy="6372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2D3D0E-1117-4E06-BF0D-0032AFF07CD1}"/>
              </a:ext>
            </a:extLst>
          </p:cNvPr>
          <p:cNvSpPr txBox="1"/>
          <p:nvPr/>
        </p:nvSpPr>
        <p:spPr>
          <a:xfrm>
            <a:off x="275208" y="6169709"/>
            <a:ext cx="11265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i="1" dirty="0">
                <a:solidFill>
                  <a:srgbClr val="0070C0"/>
                </a:solidFill>
              </a:rPr>
              <a:t>Lange, L., Barrett, K., Pilgaard, B., Tsang, A., 2020:</a:t>
            </a:r>
            <a:r>
              <a:rPr lang="da-DK" i="1" dirty="0"/>
              <a:t> </a:t>
            </a:r>
            <a:r>
              <a:rPr lang="da-DK" i="1" dirty="0" err="1"/>
              <a:t>Enzymes</a:t>
            </a:r>
            <a:r>
              <a:rPr lang="da-DK" i="1" dirty="0"/>
              <a:t> of </a:t>
            </a:r>
            <a:r>
              <a:rPr lang="da-DK" i="1" dirty="0" err="1"/>
              <a:t>early-diverging</a:t>
            </a:r>
            <a:r>
              <a:rPr lang="da-DK" i="1" dirty="0"/>
              <a:t>, </a:t>
            </a:r>
            <a:r>
              <a:rPr lang="da-DK" i="1" dirty="0" err="1"/>
              <a:t>zoosporic</a:t>
            </a:r>
            <a:r>
              <a:rPr lang="da-DK" i="1" dirty="0"/>
              <a:t> </a:t>
            </a:r>
            <a:r>
              <a:rPr lang="da-DK" i="1" dirty="0" err="1"/>
              <a:t>fungi</a:t>
            </a:r>
            <a:r>
              <a:rPr lang="da-DK" i="1" dirty="0"/>
              <a:t>. </a:t>
            </a:r>
            <a:r>
              <a:rPr lang="da-DK" i="1" dirty="0" err="1"/>
              <a:t>Appl</a:t>
            </a:r>
            <a:r>
              <a:rPr lang="da-DK" i="1" dirty="0"/>
              <a:t> </a:t>
            </a:r>
            <a:r>
              <a:rPr lang="da-DK" i="1" dirty="0" err="1"/>
              <a:t>Microbiol</a:t>
            </a:r>
            <a:r>
              <a:rPr lang="da-DK" i="1" dirty="0"/>
              <a:t> </a:t>
            </a:r>
            <a:r>
              <a:rPr lang="da-DK" i="1" dirty="0" err="1"/>
              <a:t>Biotechnol</a:t>
            </a:r>
            <a:r>
              <a:rPr lang="da-DK" i="1" dirty="0"/>
              <a:t> </a:t>
            </a:r>
            <a:r>
              <a:rPr lang="da-DK" b="1" i="1" dirty="0"/>
              <a:t>103, </a:t>
            </a:r>
            <a:r>
              <a:rPr lang="da-DK" i="1" dirty="0"/>
              <a:t>6885–6902. https://doi.org/10.1007/s00253-019-09983-w</a:t>
            </a:r>
          </a:p>
        </p:txBody>
      </p:sp>
    </p:spTree>
    <p:extLst>
      <p:ext uri="{BB962C8B-B14F-4D97-AF65-F5344CB8AC3E}">
        <p14:creationId xmlns:p14="http://schemas.microsoft.com/office/powerpoint/2010/main" val="1468827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69829-5F6C-4F25-B0E2-93E5D1C98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3148"/>
          </a:xfrm>
        </p:spPr>
        <p:txBody>
          <a:bodyPr>
            <a:normAutofit fontScale="90000"/>
          </a:bodyPr>
          <a:lstStyle/>
          <a:p>
            <a:br>
              <a:rPr lang="da-DK" sz="2800" b="1" dirty="0">
                <a:solidFill>
                  <a:srgbClr val="0070C0"/>
                </a:solidFill>
                <a:latin typeface="+mn-lt"/>
              </a:rPr>
            </a:br>
            <a:r>
              <a:rPr lang="da-DK" sz="3100" b="1" dirty="0" err="1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Elucidating</a:t>
            </a:r>
            <a:r>
              <a:rPr lang="da-DK" sz="3100" b="1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 </a:t>
            </a:r>
            <a:r>
              <a:rPr lang="da-DK" sz="3100" b="1" dirty="0">
                <a:solidFill>
                  <a:srgbClr val="C00000"/>
                </a:solidFill>
                <a:highlight>
                  <a:srgbClr val="FFFF00"/>
                </a:highlight>
                <a:latin typeface="+mn-lt"/>
              </a:rPr>
              <a:t>EVOLUTION</a:t>
            </a:r>
            <a:r>
              <a:rPr lang="da-DK" sz="3100" b="1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 of </a:t>
            </a:r>
            <a:r>
              <a:rPr lang="da-DK" sz="3100" b="1" dirty="0" err="1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composition</a:t>
            </a:r>
            <a:r>
              <a:rPr lang="da-DK" sz="3100" b="1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 of </a:t>
            </a:r>
            <a:r>
              <a:rPr lang="da-DK" sz="3100" b="1" dirty="0" err="1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fungal</a:t>
            </a:r>
            <a:r>
              <a:rPr lang="da-DK" sz="3100" b="1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 </a:t>
            </a:r>
            <a:r>
              <a:rPr lang="da-DK" sz="3100" b="1" dirty="0" err="1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enzyme</a:t>
            </a:r>
            <a:r>
              <a:rPr lang="da-DK" sz="3100" b="1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 </a:t>
            </a:r>
            <a:r>
              <a:rPr lang="da-DK" sz="3100" b="1" dirty="0" err="1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secretome</a:t>
            </a:r>
            <a:endParaRPr lang="da-DK" sz="3100" b="1" dirty="0">
              <a:solidFill>
                <a:srgbClr val="0070C0"/>
              </a:solidFill>
              <a:highlight>
                <a:srgbClr val="FFFF00"/>
              </a:highlight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4B72A-0568-41CF-9B9F-58238D525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3703"/>
            <a:ext cx="10515600" cy="4998720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da-DK" sz="2400" b="1" dirty="0">
                <a:solidFill>
                  <a:srgbClr val="0070C0"/>
                </a:solidFill>
              </a:rPr>
            </a:br>
            <a:r>
              <a:rPr lang="da-DK" sz="2400" b="1" dirty="0">
                <a:solidFill>
                  <a:srgbClr val="0070C0"/>
                </a:solidFill>
              </a:rPr>
              <a:t>New </a:t>
            </a:r>
            <a:r>
              <a:rPr lang="da-DK" sz="2400" b="1" dirty="0" err="1">
                <a:solidFill>
                  <a:srgbClr val="0070C0"/>
                </a:solidFill>
              </a:rPr>
              <a:t>functional</a:t>
            </a:r>
            <a:r>
              <a:rPr lang="da-DK" sz="2400" b="1" dirty="0">
                <a:solidFill>
                  <a:srgbClr val="0070C0"/>
                </a:solidFill>
              </a:rPr>
              <a:t> annotation approach: </a:t>
            </a:r>
          </a:p>
          <a:p>
            <a:pPr marL="0" indent="0">
              <a:buNone/>
            </a:pPr>
            <a:r>
              <a:rPr lang="da-DK" sz="2400" dirty="0" err="1"/>
              <a:t>Integrating</a:t>
            </a:r>
            <a:r>
              <a:rPr lang="da-DK" sz="2400" dirty="0"/>
              <a:t> t</a:t>
            </a:r>
            <a:r>
              <a:rPr lang="da-DK" sz="2400" dirty="0">
                <a:solidFill>
                  <a:schemeClr val="accent6">
                    <a:lumMod val="50000"/>
                  </a:schemeClr>
                </a:solidFill>
              </a:rPr>
              <a:t>ype of protein </a:t>
            </a:r>
            <a:r>
              <a:rPr lang="da-DK" sz="2400" dirty="0" err="1">
                <a:solidFill>
                  <a:schemeClr val="accent6">
                    <a:lumMod val="50000"/>
                  </a:schemeClr>
                </a:solidFill>
              </a:rPr>
              <a:t>family</a:t>
            </a:r>
            <a:r>
              <a:rPr lang="da-DK" sz="2400" dirty="0">
                <a:solidFill>
                  <a:schemeClr val="accent6">
                    <a:lumMod val="50000"/>
                  </a:schemeClr>
                </a:solidFill>
              </a:rPr>
              <a:t> and EC-</a:t>
            </a:r>
            <a:r>
              <a:rPr lang="da-DK" sz="2400" dirty="0" err="1">
                <a:solidFill>
                  <a:schemeClr val="accent6">
                    <a:lumMod val="50000"/>
                  </a:schemeClr>
                </a:solidFill>
              </a:rPr>
              <a:t>function</a:t>
            </a:r>
            <a:r>
              <a:rPr lang="da-DK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da-DK" sz="2400" dirty="0" err="1">
                <a:solidFill>
                  <a:schemeClr val="accent6">
                    <a:lumMod val="50000"/>
                  </a:schemeClr>
                </a:solidFill>
              </a:rPr>
              <a:t>into</a:t>
            </a:r>
            <a:r>
              <a:rPr lang="da-DK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da-DK" sz="2400" dirty="0" err="1">
                <a:solidFill>
                  <a:schemeClr val="accent6">
                    <a:lumMod val="50000"/>
                  </a:schemeClr>
                </a:solidFill>
              </a:rPr>
              <a:t>one</a:t>
            </a:r>
            <a:r>
              <a:rPr lang="da-DK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da-DK" sz="2400" b="1" dirty="0">
                <a:solidFill>
                  <a:srgbClr val="C00000"/>
                </a:solidFill>
              </a:rPr>
              <a:t>”</a:t>
            </a:r>
            <a:r>
              <a:rPr lang="da-DK" sz="2400" b="1" dirty="0" err="1">
                <a:solidFill>
                  <a:srgbClr val="C00000"/>
                </a:solidFill>
              </a:rPr>
              <a:t>Function;Family</a:t>
            </a:r>
            <a:r>
              <a:rPr lang="da-DK" sz="2400" b="1" dirty="0">
                <a:solidFill>
                  <a:srgbClr val="C00000"/>
                </a:solidFill>
              </a:rPr>
              <a:t> Observation” </a:t>
            </a:r>
            <a:br>
              <a:rPr lang="da-DK" sz="2400" b="1" dirty="0">
                <a:solidFill>
                  <a:srgbClr val="0070C0"/>
                </a:solidFill>
              </a:rPr>
            </a:br>
            <a:endParaRPr lang="da-DK" sz="2400" b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r>
              <a:rPr lang="da-DK" sz="2400" b="1" dirty="0" err="1">
                <a:solidFill>
                  <a:srgbClr val="0070C0"/>
                </a:solidFill>
              </a:rPr>
              <a:t>Evolutionary</a:t>
            </a:r>
            <a:r>
              <a:rPr lang="da-DK" sz="2400" b="1" dirty="0">
                <a:solidFill>
                  <a:srgbClr val="0070C0"/>
                </a:solidFill>
              </a:rPr>
              <a:t> </a:t>
            </a:r>
            <a:r>
              <a:rPr lang="da-DK" sz="2400" b="1" dirty="0" err="1">
                <a:solidFill>
                  <a:srgbClr val="0070C0"/>
                </a:solidFill>
              </a:rPr>
              <a:t>pressure</a:t>
            </a:r>
            <a:r>
              <a:rPr lang="da-DK" sz="2400" b="1" dirty="0">
                <a:solidFill>
                  <a:srgbClr val="0070C0"/>
                </a:solidFill>
              </a:rPr>
              <a:t> </a:t>
            </a:r>
            <a:r>
              <a:rPr lang="da-DK" sz="2400" b="1" dirty="0" err="1">
                <a:solidFill>
                  <a:srgbClr val="0070C0"/>
                </a:solidFill>
              </a:rPr>
              <a:t>favours</a:t>
            </a:r>
            <a:r>
              <a:rPr lang="da-DK" sz="2400" b="1" dirty="0">
                <a:solidFill>
                  <a:srgbClr val="0070C0"/>
                </a:solidFill>
              </a:rPr>
              <a:t>:</a:t>
            </a:r>
          </a:p>
          <a:p>
            <a:pPr lvl="0"/>
            <a:r>
              <a:rPr lang="da-DK" sz="2400" b="1" dirty="0" err="1">
                <a:solidFill>
                  <a:srgbClr val="C00000"/>
                </a:solidFill>
              </a:rPr>
              <a:t>Having</a:t>
            </a:r>
            <a:r>
              <a:rPr lang="da-DK" sz="2400" b="1" dirty="0">
                <a:solidFill>
                  <a:srgbClr val="C00000"/>
                </a:solidFill>
              </a:rPr>
              <a:t> the right digestive </a:t>
            </a:r>
            <a:r>
              <a:rPr lang="da-DK" sz="2400" b="1" dirty="0" err="1">
                <a:solidFill>
                  <a:srgbClr val="C00000"/>
                </a:solidFill>
              </a:rPr>
              <a:t>functions</a:t>
            </a:r>
            <a:r>
              <a:rPr lang="da-DK" sz="2400" b="1" dirty="0">
                <a:solidFill>
                  <a:srgbClr val="C00000"/>
                </a:solidFill>
              </a:rPr>
              <a:t> in optimal types of protein </a:t>
            </a:r>
            <a:r>
              <a:rPr lang="da-DK" sz="2400" b="1" dirty="0" err="1">
                <a:solidFill>
                  <a:srgbClr val="C00000"/>
                </a:solidFill>
              </a:rPr>
              <a:t>structure</a:t>
            </a:r>
            <a:r>
              <a:rPr lang="da-DK" sz="2400" dirty="0">
                <a:solidFill>
                  <a:prstClr val="black"/>
                </a:solidFill>
              </a:rPr>
              <a:t>:</a:t>
            </a:r>
          </a:p>
          <a:p>
            <a:pPr lvl="1"/>
            <a:r>
              <a:rPr lang="da-DK" dirty="0">
                <a:solidFill>
                  <a:prstClr val="black"/>
                </a:solidFill>
              </a:rPr>
              <a:t>Protein </a:t>
            </a:r>
            <a:r>
              <a:rPr lang="da-DK" dirty="0" err="1">
                <a:solidFill>
                  <a:prstClr val="black"/>
                </a:solidFill>
              </a:rPr>
              <a:t>structure</a:t>
            </a:r>
            <a:r>
              <a:rPr lang="da-DK" dirty="0">
                <a:solidFill>
                  <a:prstClr val="black"/>
                </a:solidFill>
              </a:rPr>
              <a:t> </a:t>
            </a:r>
            <a:r>
              <a:rPr lang="da-DK" dirty="0" err="1">
                <a:solidFill>
                  <a:prstClr val="black"/>
                </a:solidFill>
              </a:rPr>
              <a:t>determines</a:t>
            </a:r>
            <a:r>
              <a:rPr lang="da-DK" dirty="0">
                <a:solidFill>
                  <a:prstClr val="black"/>
                </a:solidFill>
              </a:rPr>
              <a:t> </a:t>
            </a:r>
            <a:r>
              <a:rPr lang="da-DK" dirty="0" err="1">
                <a:solidFill>
                  <a:prstClr val="black"/>
                </a:solidFill>
              </a:rPr>
              <a:t>substrate</a:t>
            </a:r>
            <a:r>
              <a:rPr lang="da-DK" dirty="0">
                <a:solidFill>
                  <a:prstClr val="black"/>
                </a:solidFill>
              </a:rPr>
              <a:t> </a:t>
            </a:r>
            <a:r>
              <a:rPr lang="da-DK" dirty="0" err="1">
                <a:solidFill>
                  <a:prstClr val="black"/>
                </a:solidFill>
              </a:rPr>
              <a:t>accessibility</a:t>
            </a:r>
            <a:r>
              <a:rPr lang="da-DK" dirty="0">
                <a:solidFill>
                  <a:prstClr val="black"/>
                </a:solidFill>
              </a:rPr>
              <a:t>, </a:t>
            </a:r>
            <a:r>
              <a:rPr lang="da-DK" dirty="0" err="1">
                <a:solidFill>
                  <a:prstClr val="black"/>
                </a:solidFill>
              </a:rPr>
              <a:t>stability</a:t>
            </a:r>
            <a:r>
              <a:rPr lang="da-DK" dirty="0">
                <a:solidFill>
                  <a:prstClr val="black"/>
                </a:solidFill>
              </a:rPr>
              <a:t>, pH- and </a:t>
            </a:r>
            <a:r>
              <a:rPr lang="da-DK" dirty="0" err="1">
                <a:solidFill>
                  <a:prstClr val="black"/>
                </a:solidFill>
              </a:rPr>
              <a:t>temperature</a:t>
            </a:r>
            <a:r>
              <a:rPr lang="da-DK" dirty="0">
                <a:solidFill>
                  <a:prstClr val="black"/>
                </a:solidFill>
              </a:rPr>
              <a:t>- tolerance and optimum (</a:t>
            </a:r>
            <a:r>
              <a:rPr lang="da-DK" dirty="0" err="1">
                <a:solidFill>
                  <a:prstClr val="black"/>
                </a:solidFill>
              </a:rPr>
              <a:t>etc</a:t>
            </a:r>
            <a:r>
              <a:rPr lang="da-DK" dirty="0">
                <a:solidFill>
                  <a:prstClr val="black"/>
                </a:solidFill>
              </a:rPr>
              <a:t>)</a:t>
            </a:r>
          </a:p>
          <a:p>
            <a:pPr marL="0" lvl="0" indent="0">
              <a:buNone/>
            </a:pPr>
            <a:endParaRPr lang="da-DK" sz="1800" b="1" i="1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r>
              <a:rPr lang="da-DK" sz="1800" b="1" i="1" dirty="0">
                <a:solidFill>
                  <a:srgbClr val="0070C0"/>
                </a:solidFill>
              </a:rPr>
              <a:t>Barrett, K, Jensen, K, Meyer, AS, Frisvad, JC and Lange, L, 2020:</a:t>
            </a:r>
            <a:r>
              <a:rPr lang="da-DK" sz="1800" i="1" dirty="0">
                <a:solidFill>
                  <a:srgbClr val="222222"/>
                </a:solidFill>
              </a:rPr>
              <a:t> Fungal </a:t>
            </a:r>
            <a:r>
              <a:rPr lang="da-DK" sz="1800" i="1" dirty="0" err="1">
                <a:solidFill>
                  <a:srgbClr val="222222"/>
                </a:solidFill>
              </a:rPr>
              <a:t>secretome</a:t>
            </a:r>
            <a:r>
              <a:rPr lang="da-DK" sz="1800" i="1" dirty="0">
                <a:solidFill>
                  <a:srgbClr val="222222"/>
                </a:solidFill>
              </a:rPr>
              <a:t> </a:t>
            </a:r>
            <a:r>
              <a:rPr lang="da-DK" sz="1800" i="1" dirty="0" err="1">
                <a:solidFill>
                  <a:srgbClr val="222222"/>
                </a:solidFill>
              </a:rPr>
              <a:t>profile</a:t>
            </a:r>
            <a:r>
              <a:rPr lang="da-DK" sz="1800" i="1" dirty="0">
                <a:solidFill>
                  <a:srgbClr val="222222"/>
                </a:solidFill>
              </a:rPr>
              <a:t> </a:t>
            </a:r>
            <a:r>
              <a:rPr lang="da-DK" sz="1800" i="1" dirty="0" err="1">
                <a:solidFill>
                  <a:srgbClr val="222222"/>
                </a:solidFill>
              </a:rPr>
              <a:t>categorization</a:t>
            </a:r>
            <a:r>
              <a:rPr lang="da-DK" sz="1800" i="1" dirty="0">
                <a:solidFill>
                  <a:srgbClr val="222222"/>
                </a:solidFill>
              </a:rPr>
              <a:t> of </a:t>
            </a:r>
            <a:r>
              <a:rPr lang="da-DK" sz="1800" i="1" dirty="0" err="1">
                <a:solidFill>
                  <a:srgbClr val="222222"/>
                </a:solidFill>
              </a:rPr>
              <a:t>CAZymes</a:t>
            </a:r>
            <a:r>
              <a:rPr lang="da-DK" sz="1800" i="1" dirty="0">
                <a:solidFill>
                  <a:srgbClr val="222222"/>
                </a:solidFill>
              </a:rPr>
              <a:t> by </a:t>
            </a:r>
            <a:r>
              <a:rPr lang="da-DK" sz="1800" i="1" dirty="0" err="1">
                <a:solidFill>
                  <a:srgbClr val="222222"/>
                </a:solidFill>
              </a:rPr>
              <a:t>function</a:t>
            </a:r>
            <a:r>
              <a:rPr lang="da-DK" sz="1800" i="1" dirty="0">
                <a:solidFill>
                  <a:srgbClr val="222222"/>
                </a:solidFill>
              </a:rPr>
              <a:t> and </a:t>
            </a:r>
            <a:r>
              <a:rPr lang="da-DK" sz="1800" i="1" dirty="0" err="1">
                <a:solidFill>
                  <a:srgbClr val="222222"/>
                </a:solidFill>
              </a:rPr>
              <a:t>family</a:t>
            </a:r>
            <a:r>
              <a:rPr lang="da-DK" sz="1800" i="1" dirty="0">
                <a:solidFill>
                  <a:srgbClr val="222222"/>
                </a:solidFill>
              </a:rPr>
              <a:t> </a:t>
            </a:r>
            <a:r>
              <a:rPr lang="da-DK" sz="1800" i="1" dirty="0" err="1">
                <a:solidFill>
                  <a:srgbClr val="222222"/>
                </a:solidFill>
              </a:rPr>
              <a:t>corresponds</a:t>
            </a:r>
            <a:r>
              <a:rPr lang="da-DK" sz="1800" i="1" dirty="0">
                <a:solidFill>
                  <a:srgbClr val="222222"/>
                </a:solidFill>
              </a:rPr>
              <a:t> to </a:t>
            </a:r>
            <a:r>
              <a:rPr lang="da-DK" sz="1800" i="1" dirty="0" err="1">
                <a:solidFill>
                  <a:srgbClr val="222222"/>
                </a:solidFill>
              </a:rPr>
              <a:t>fungal</a:t>
            </a:r>
            <a:r>
              <a:rPr lang="da-DK" sz="1800" i="1" dirty="0">
                <a:solidFill>
                  <a:srgbClr val="222222"/>
                </a:solidFill>
              </a:rPr>
              <a:t> </a:t>
            </a:r>
            <a:r>
              <a:rPr lang="da-DK" sz="1800" i="1" dirty="0" err="1">
                <a:solidFill>
                  <a:srgbClr val="222222"/>
                </a:solidFill>
              </a:rPr>
              <a:t>phylogeny</a:t>
            </a:r>
            <a:r>
              <a:rPr lang="da-DK" sz="1800" i="1" dirty="0">
                <a:solidFill>
                  <a:srgbClr val="222222"/>
                </a:solidFill>
              </a:rPr>
              <a:t> and </a:t>
            </a:r>
            <a:r>
              <a:rPr lang="da-DK" sz="1800" i="1" dirty="0" err="1">
                <a:solidFill>
                  <a:srgbClr val="222222"/>
                </a:solidFill>
              </a:rPr>
              <a:t>taxonomy</a:t>
            </a:r>
            <a:r>
              <a:rPr lang="da-DK" sz="1800" i="1" dirty="0">
                <a:solidFill>
                  <a:srgbClr val="222222"/>
                </a:solidFill>
              </a:rPr>
              <a:t>. Sci Rep </a:t>
            </a:r>
            <a:r>
              <a:rPr lang="da-DK" sz="1800" b="1" i="1" dirty="0">
                <a:solidFill>
                  <a:srgbClr val="222222"/>
                </a:solidFill>
              </a:rPr>
              <a:t>10, </a:t>
            </a:r>
            <a:r>
              <a:rPr lang="da-DK" sz="1800" i="1" dirty="0">
                <a:solidFill>
                  <a:srgbClr val="222222"/>
                </a:solidFill>
              </a:rPr>
              <a:t>5158 </a:t>
            </a:r>
            <a:endParaRPr lang="da-DK" sz="1800" i="1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da-DK" sz="1700" b="1" dirty="0">
              <a:solidFill>
                <a:srgbClr val="C00000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66B0D13-B07B-4D62-9963-CF10B202D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803" y="1261922"/>
            <a:ext cx="2319743" cy="1126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8113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56713-6D1C-4737-84EA-0CC5D9C31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650"/>
            <a:ext cx="10763250" cy="1325563"/>
          </a:xfrm>
        </p:spPr>
        <p:txBody>
          <a:bodyPr>
            <a:norm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da-DK" sz="2600" b="1" dirty="0" err="1">
                <a:solidFill>
                  <a:srgbClr val="C00000"/>
                </a:solidFill>
                <a:highlight>
                  <a:srgbClr val="FFFF00"/>
                </a:highlight>
                <a:latin typeface="Calibri" panose="020F0502020204030204"/>
                <a:ea typeface="+mn-ea"/>
                <a:cs typeface="+mn-cs"/>
              </a:rPr>
              <a:t>Hypothesis</a:t>
            </a:r>
            <a:r>
              <a:rPr lang="da-DK" sz="2600" dirty="0">
                <a:solidFill>
                  <a:srgbClr val="C00000"/>
                </a:solidFill>
                <a:highlight>
                  <a:srgbClr val="FFFF00"/>
                </a:highlight>
                <a:latin typeface="Calibri" panose="020F0502020204030204"/>
                <a:ea typeface="+mn-ea"/>
                <a:cs typeface="+mn-cs"/>
              </a:rPr>
              <a:t>:</a:t>
            </a:r>
            <a:r>
              <a:rPr lang="da-DK" sz="2600" dirty="0">
                <a:solidFill>
                  <a:prstClr val="black"/>
                </a:solidFill>
                <a:highlight>
                  <a:srgbClr val="FFFF00"/>
                </a:highlight>
                <a:latin typeface="Calibri" panose="020F0502020204030204"/>
                <a:ea typeface="+mn-ea"/>
                <a:cs typeface="+mn-cs"/>
              </a:rPr>
              <a:t> </a:t>
            </a:r>
            <a:br>
              <a:rPr lang="da-DK" sz="26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da-DK" sz="2800" b="1" dirty="0">
                <a:solidFill>
                  <a:srgbClr val="0070C0"/>
                </a:solidFill>
                <a:latin typeface="Calibri" panose="020F0502020204030204"/>
                <a:ea typeface="+mn-ea"/>
                <a:cs typeface="+mn-cs"/>
              </a:rPr>
              <a:t>”F;F”-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  <a:ea typeface="+mn-ea"/>
                <a:cs typeface="+mn-cs"/>
              </a:rPr>
              <a:t>based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  <a:ea typeface="+mn-ea"/>
                <a:cs typeface="+mn-cs"/>
              </a:rPr>
              <a:t>d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</a:rPr>
              <a:t>endrogram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  <a:t> of a species </a:t>
            </a:r>
            <a:r>
              <a:rPr lang="da-DK" sz="2800" b="1" i="1" dirty="0">
                <a:solidFill>
                  <a:srgbClr val="C00000"/>
                </a:solidFill>
                <a:latin typeface="Calibri" panose="020F0502020204030204"/>
              </a:rPr>
              <a:t>digestive </a:t>
            </a:r>
            <a:r>
              <a:rPr lang="da-DK" sz="2800" b="1" i="1" dirty="0" err="1">
                <a:solidFill>
                  <a:srgbClr val="C00000"/>
                </a:solidFill>
                <a:latin typeface="Calibri" panose="020F0502020204030204"/>
              </a:rPr>
              <a:t>secretome</a:t>
            </a:r>
            <a:br>
              <a:rPr lang="da-DK" sz="2800" b="1" i="1" dirty="0">
                <a:solidFill>
                  <a:srgbClr val="C00000"/>
                </a:solidFill>
                <a:latin typeface="Calibri" panose="020F0502020204030204"/>
              </a:rPr>
            </a:br>
            <a:r>
              <a:rPr lang="da-DK" sz="2800" b="1" i="1" dirty="0" err="1">
                <a:solidFill>
                  <a:srgbClr val="C00000"/>
                </a:solidFill>
                <a:latin typeface="Calibri" panose="020F0502020204030204"/>
              </a:rPr>
              <a:t>concures</a:t>
            </a:r>
            <a:r>
              <a:rPr lang="da-DK" sz="2800" b="1" i="1" dirty="0">
                <a:solidFill>
                  <a:srgbClr val="C00000"/>
                </a:solidFill>
                <a:latin typeface="Calibri" panose="020F0502020204030204"/>
              </a:rPr>
              <a:t> with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</a:rPr>
              <a:t>organismal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</a:rPr>
              <a:t>p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  <a:ea typeface="+mn-ea"/>
                <a:cs typeface="+mn-cs"/>
              </a:rPr>
              <a:t>hylogenetic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da-DK" sz="2800" b="1" dirty="0" err="1">
                <a:solidFill>
                  <a:srgbClr val="0070C0"/>
                </a:solidFill>
                <a:latin typeface="Calibri" panose="020F0502020204030204"/>
                <a:ea typeface="+mn-ea"/>
                <a:cs typeface="+mn-cs"/>
              </a:rPr>
              <a:t>relationship</a:t>
            </a:r>
            <a:r>
              <a:rPr lang="da-DK" sz="2800" b="1" dirty="0">
                <a:solidFill>
                  <a:srgbClr val="0070C0"/>
                </a:solidFill>
                <a:latin typeface="Calibri" panose="020F0502020204030204"/>
                <a:ea typeface="+mn-ea"/>
                <a:cs typeface="+mn-cs"/>
              </a:rPr>
              <a:t> </a:t>
            </a:r>
            <a:endParaRPr lang="da-DK" sz="28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C69E5-2243-43B0-B352-EA4960085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4614"/>
            <a:ext cx="10515600" cy="4552349"/>
          </a:xfrm>
        </p:spPr>
        <p:txBody>
          <a:bodyPr>
            <a:normAutofit lnSpcReduction="10000"/>
          </a:bodyPr>
          <a:lstStyle/>
          <a:p>
            <a:endParaRPr lang="da-DK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da-DK" sz="2600" b="1" dirty="0" err="1"/>
              <a:t>Validation</a:t>
            </a:r>
            <a:r>
              <a:rPr lang="da-DK" sz="2600" b="1" dirty="0"/>
              <a:t> model: Genom </a:t>
            </a:r>
            <a:r>
              <a:rPr lang="da-DK" sz="2600" b="1" dirty="0" err="1"/>
              <a:t>sequenced</a:t>
            </a:r>
            <a:r>
              <a:rPr lang="da-DK" sz="2600" b="1" dirty="0"/>
              <a:t> species of </a:t>
            </a:r>
            <a:r>
              <a:rPr lang="da-DK" sz="2600" b="1" i="1" dirty="0"/>
              <a:t>Aspergillus </a:t>
            </a:r>
            <a:r>
              <a:rPr lang="da-DK" sz="2600" b="1" dirty="0"/>
              <a:t>and </a:t>
            </a:r>
            <a:r>
              <a:rPr lang="da-DK" sz="2600" b="1" i="1" dirty="0" err="1"/>
              <a:t>Penicillium</a:t>
            </a:r>
            <a:endParaRPr lang="da-DK" sz="2600" b="1" i="1" dirty="0"/>
          </a:p>
          <a:p>
            <a:pPr marL="0" indent="0">
              <a:buNone/>
            </a:pPr>
            <a:endParaRPr lang="da-DK" sz="2600" i="1" dirty="0"/>
          </a:p>
          <a:p>
            <a:r>
              <a:rPr lang="da-DK" sz="2600" dirty="0" err="1">
                <a:solidFill>
                  <a:srgbClr val="0070C0"/>
                </a:solidFill>
              </a:rPr>
              <a:t>Testing</a:t>
            </a:r>
            <a:r>
              <a:rPr lang="da-DK" sz="2600" dirty="0">
                <a:solidFill>
                  <a:srgbClr val="0070C0"/>
                </a:solidFill>
              </a:rPr>
              <a:t> </a:t>
            </a:r>
            <a:r>
              <a:rPr lang="da-DK" sz="2600" dirty="0" err="1">
                <a:solidFill>
                  <a:srgbClr val="0070C0"/>
                </a:solidFill>
              </a:rPr>
              <a:t>hypothesis</a:t>
            </a:r>
            <a:r>
              <a:rPr lang="da-DK" sz="2600" dirty="0">
                <a:solidFill>
                  <a:srgbClr val="0070C0"/>
                </a:solidFill>
              </a:rPr>
              <a:t> </a:t>
            </a:r>
            <a:r>
              <a:rPr lang="da-DK" sz="2600" dirty="0"/>
              <a:t>by </a:t>
            </a:r>
            <a:r>
              <a:rPr lang="da-DK" sz="2600" dirty="0" err="1"/>
              <a:t>Jaccard</a:t>
            </a:r>
            <a:r>
              <a:rPr lang="da-DK" sz="2600" dirty="0"/>
              <a:t> </a:t>
            </a:r>
            <a:r>
              <a:rPr lang="da-DK" sz="2600" dirty="0" err="1"/>
              <a:t>calculation</a:t>
            </a:r>
            <a:r>
              <a:rPr lang="da-DK" sz="2600" dirty="0"/>
              <a:t>: Did not </a:t>
            </a:r>
            <a:r>
              <a:rPr lang="da-DK" sz="2600" dirty="0" err="1"/>
              <a:t>confirm</a:t>
            </a:r>
            <a:r>
              <a:rPr lang="da-DK" sz="2600" dirty="0"/>
              <a:t> </a:t>
            </a:r>
            <a:r>
              <a:rPr lang="da-DK" sz="2600" dirty="0" err="1"/>
              <a:t>hypothesis</a:t>
            </a:r>
            <a:r>
              <a:rPr lang="da-DK" sz="2600" dirty="0"/>
              <a:t>!</a:t>
            </a:r>
          </a:p>
          <a:p>
            <a:r>
              <a:rPr lang="da-DK" sz="2600" dirty="0" err="1">
                <a:solidFill>
                  <a:srgbClr val="C00000"/>
                </a:solidFill>
              </a:rPr>
              <a:t>Testing</a:t>
            </a:r>
            <a:r>
              <a:rPr lang="da-DK" sz="2600" dirty="0">
                <a:solidFill>
                  <a:srgbClr val="C00000"/>
                </a:solidFill>
              </a:rPr>
              <a:t> </a:t>
            </a:r>
            <a:r>
              <a:rPr lang="da-DK" sz="2600" dirty="0" err="1">
                <a:solidFill>
                  <a:srgbClr val="C00000"/>
                </a:solidFill>
              </a:rPr>
              <a:t>hypothesis</a:t>
            </a:r>
            <a:r>
              <a:rPr lang="da-DK" sz="2600" dirty="0">
                <a:solidFill>
                  <a:srgbClr val="C00000"/>
                </a:solidFill>
              </a:rPr>
              <a:t> by </a:t>
            </a:r>
            <a:r>
              <a:rPr lang="da-DK" sz="2600" dirty="0" err="1">
                <a:solidFill>
                  <a:srgbClr val="C00000"/>
                </a:solidFill>
              </a:rPr>
              <a:t>Yule</a:t>
            </a:r>
            <a:r>
              <a:rPr lang="da-DK" sz="2600" dirty="0">
                <a:solidFill>
                  <a:srgbClr val="C00000"/>
                </a:solidFill>
              </a:rPr>
              <a:t> </a:t>
            </a:r>
            <a:r>
              <a:rPr lang="da-DK" sz="2600" dirty="0" err="1">
                <a:solidFill>
                  <a:srgbClr val="C00000"/>
                </a:solidFill>
              </a:rPr>
              <a:t>calculation</a:t>
            </a:r>
            <a:r>
              <a:rPr lang="da-DK" sz="2600" dirty="0">
                <a:solidFill>
                  <a:srgbClr val="C00000"/>
                </a:solidFill>
              </a:rPr>
              <a:t> </a:t>
            </a:r>
            <a:r>
              <a:rPr lang="da-DK" sz="2600" dirty="0" err="1">
                <a:solidFill>
                  <a:srgbClr val="C00000"/>
                </a:solidFill>
              </a:rPr>
              <a:t>confirmed</a:t>
            </a:r>
            <a:r>
              <a:rPr lang="da-DK" sz="2600" dirty="0">
                <a:solidFill>
                  <a:srgbClr val="C00000"/>
                </a:solidFill>
              </a:rPr>
              <a:t> the </a:t>
            </a:r>
            <a:r>
              <a:rPr lang="da-DK" sz="2600" dirty="0" err="1">
                <a:solidFill>
                  <a:srgbClr val="C00000"/>
                </a:solidFill>
              </a:rPr>
              <a:t>hypothesis</a:t>
            </a:r>
            <a:r>
              <a:rPr lang="da-DK" sz="2600" dirty="0">
                <a:solidFill>
                  <a:srgbClr val="C00000"/>
                </a:solidFill>
              </a:rPr>
              <a:t>!</a:t>
            </a:r>
          </a:p>
          <a:p>
            <a:pPr lvl="1"/>
            <a:r>
              <a:rPr lang="da-DK" sz="2600" i="1" dirty="0" err="1"/>
              <a:t>Yule</a:t>
            </a:r>
            <a:r>
              <a:rPr lang="da-DK" sz="2600" i="1" dirty="0"/>
              <a:t>  </a:t>
            </a:r>
            <a:r>
              <a:rPr lang="da-DK" sz="2600" i="1" dirty="0" err="1"/>
              <a:t>includes</a:t>
            </a:r>
            <a:r>
              <a:rPr lang="da-DK" sz="2600" i="1" dirty="0"/>
              <a:t>: F;F observations </a:t>
            </a:r>
            <a:r>
              <a:rPr lang="da-DK" sz="2600" i="1" dirty="0" err="1"/>
              <a:t>shared</a:t>
            </a:r>
            <a:r>
              <a:rPr lang="da-DK" sz="2600" i="1" dirty="0"/>
              <a:t> </a:t>
            </a:r>
            <a:r>
              <a:rPr lang="da-DK" sz="2600" i="1" u="sng" dirty="0"/>
              <a:t>&amp;</a:t>
            </a:r>
            <a:r>
              <a:rPr lang="da-DK" sz="2600" i="1" dirty="0"/>
              <a:t> F;F observations </a:t>
            </a:r>
            <a:r>
              <a:rPr lang="da-DK" sz="2600" i="1" dirty="0" err="1"/>
              <a:t>shared</a:t>
            </a:r>
            <a:r>
              <a:rPr lang="da-DK" sz="2600" i="1" dirty="0"/>
              <a:t> NOT </a:t>
            </a:r>
            <a:r>
              <a:rPr lang="da-DK" sz="2600" i="1" dirty="0" err="1"/>
              <a:t>having</a:t>
            </a:r>
            <a:endParaRPr lang="da-DK" sz="2600" i="1" dirty="0"/>
          </a:p>
          <a:p>
            <a:pPr marL="0" indent="0">
              <a:buNone/>
            </a:pPr>
            <a:endParaRPr lang="da-DK" sz="2600" i="1" dirty="0"/>
          </a:p>
          <a:p>
            <a:pPr marL="0" indent="0">
              <a:buNone/>
            </a:pPr>
            <a:endParaRPr lang="da-DK" sz="1900" b="1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da-DK" sz="1900" b="1" i="1" dirty="0">
                <a:solidFill>
                  <a:srgbClr val="0070C0"/>
                </a:solidFill>
              </a:rPr>
              <a:t>Barrett, Jensen, Meyer, Frisvad*, Lange*, 2020</a:t>
            </a:r>
            <a:r>
              <a:rPr lang="da-DK" sz="1900" i="1" dirty="0"/>
              <a:t>: Fungal </a:t>
            </a:r>
            <a:r>
              <a:rPr lang="da-DK" sz="1900" i="1" dirty="0" err="1"/>
              <a:t>secretome</a:t>
            </a:r>
            <a:r>
              <a:rPr lang="da-DK" sz="1900" i="1" dirty="0"/>
              <a:t> </a:t>
            </a:r>
            <a:r>
              <a:rPr lang="da-DK" sz="1900" i="1" dirty="0" err="1"/>
              <a:t>profile</a:t>
            </a:r>
            <a:r>
              <a:rPr lang="da-DK" sz="1900" i="1" dirty="0"/>
              <a:t> </a:t>
            </a:r>
            <a:r>
              <a:rPr lang="da-DK" sz="1900" i="1" dirty="0" err="1"/>
              <a:t>categorization</a:t>
            </a:r>
            <a:r>
              <a:rPr lang="da-DK" sz="1900" i="1" dirty="0"/>
              <a:t> of </a:t>
            </a:r>
            <a:r>
              <a:rPr lang="da-DK" sz="1900" i="1" dirty="0" err="1"/>
              <a:t>CAZymes</a:t>
            </a:r>
            <a:r>
              <a:rPr lang="da-DK" sz="1900" i="1" dirty="0"/>
              <a:t> by </a:t>
            </a:r>
            <a:r>
              <a:rPr lang="da-DK" sz="1900" i="1" dirty="0" err="1"/>
              <a:t>function</a:t>
            </a:r>
            <a:r>
              <a:rPr lang="da-DK" sz="1900" i="1" dirty="0"/>
              <a:t> and </a:t>
            </a:r>
            <a:r>
              <a:rPr lang="da-DK" sz="1900" i="1" dirty="0" err="1"/>
              <a:t>family</a:t>
            </a:r>
            <a:r>
              <a:rPr lang="da-DK" sz="1900" i="1" dirty="0"/>
              <a:t> </a:t>
            </a:r>
            <a:r>
              <a:rPr lang="da-DK" sz="1900" i="1" dirty="0" err="1"/>
              <a:t>corresponds</a:t>
            </a:r>
            <a:r>
              <a:rPr lang="da-DK" sz="1900" i="1" dirty="0"/>
              <a:t> to </a:t>
            </a:r>
            <a:r>
              <a:rPr lang="da-DK" sz="1900" i="1" dirty="0" err="1"/>
              <a:t>fungal</a:t>
            </a:r>
            <a:r>
              <a:rPr lang="da-DK" sz="1900" i="1" dirty="0"/>
              <a:t> </a:t>
            </a:r>
            <a:r>
              <a:rPr lang="da-DK" sz="1900" i="1" dirty="0" err="1"/>
              <a:t>phylogeny</a:t>
            </a:r>
            <a:r>
              <a:rPr lang="da-DK" sz="1900" i="1" dirty="0"/>
              <a:t> and </a:t>
            </a:r>
            <a:r>
              <a:rPr lang="da-DK" sz="1900" i="1" dirty="0" err="1"/>
              <a:t>taxonomy</a:t>
            </a:r>
            <a:r>
              <a:rPr lang="da-DK" sz="1900" i="1" dirty="0"/>
              <a:t>: </a:t>
            </a:r>
            <a:r>
              <a:rPr lang="da-DK" sz="1900" i="1" dirty="0" err="1"/>
              <a:t>Example</a:t>
            </a:r>
            <a:r>
              <a:rPr lang="da-DK" sz="1900" i="1" dirty="0"/>
              <a:t> Aspergillus and </a:t>
            </a:r>
            <a:r>
              <a:rPr lang="da-DK" sz="1900" i="1" dirty="0" err="1"/>
              <a:t>Penicillium</a:t>
            </a:r>
            <a:r>
              <a:rPr lang="da-DK" sz="1900" i="1" dirty="0"/>
              <a:t>. Scientific Reports  (IF4.379), DOI: 10.1038/s41598-020-61907-1</a:t>
            </a:r>
          </a:p>
        </p:txBody>
      </p:sp>
    </p:spTree>
    <p:extLst>
      <p:ext uri="{BB962C8B-B14F-4D97-AF65-F5344CB8AC3E}">
        <p14:creationId xmlns:p14="http://schemas.microsoft.com/office/powerpoint/2010/main" val="549136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2719" y="1728480"/>
            <a:ext cx="1764631" cy="21088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32718" y="3163566"/>
            <a:ext cx="1764631" cy="67376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462235" y="1747802"/>
            <a:ext cx="1497533" cy="1381726"/>
            <a:chOff x="1686083" y="2656527"/>
            <a:chExt cx="1426922" cy="131657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66286" y="3656468"/>
              <a:ext cx="303089" cy="30331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49530" y="2877375"/>
              <a:ext cx="840674" cy="84128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19684" y="3742070"/>
              <a:ext cx="194157" cy="19429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47330" y="3569965"/>
              <a:ext cx="402844" cy="40313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86083" y="2710301"/>
              <a:ext cx="412663" cy="41296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03262" y="2656527"/>
              <a:ext cx="509743" cy="51011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68920" y="3667726"/>
              <a:ext cx="132294" cy="13239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21698" y="3821254"/>
              <a:ext cx="132294" cy="132391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16070" y="3428335"/>
              <a:ext cx="108236" cy="108315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83837" y="3476488"/>
              <a:ext cx="108236" cy="10831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41937" y="3176425"/>
              <a:ext cx="108236" cy="108315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42054" y="2744962"/>
              <a:ext cx="91763" cy="9183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82156" y="3158086"/>
              <a:ext cx="91763" cy="91830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>
          <a:xfrm>
            <a:off x="1459659" y="3224104"/>
            <a:ext cx="15334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Obtain NCBI’s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fungal genomes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7293656" y="1856655"/>
            <a:ext cx="1525137" cy="1197264"/>
            <a:chOff x="8944667" y="841154"/>
            <a:chExt cx="2762558" cy="2168664"/>
          </a:xfrm>
        </p:grpSpPr>
        <p:pic>
          <p:nvPicPr>
            <p:cNvPr id="24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246"/>
            <a:stretch/>
          </p:blipFill>
          <p:spPr bwMode="auto">
            <a:xfrm rot="20848084">
              <a:off x="8944667" y="967595"/>
              <a:ext cx="661440" cy="919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711260">
              <a:off x="9488075" y="841154"/>
              <a:ext cx="1573783" cy="2168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20888740" flipH="1">
              <a:off x="9031083" y="2042201"/>
              <a:ext cx="385371" cy="531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12237873" flipH="1">
              <a:off x="10982371" y="2111238"/>
              <a:ext cx="385371" cy="531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3040837" flipH="1">
              <a:off x="11285985" y="1051145"/>
              <a:ext cx="288698" cy="39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7422878" flipH="1">
              <a:off x="11471074" y="1567213"/>
              <a:ext cx="198614" cy="273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4479389" flipH="1">
              <a:off x="11421073" y="2004317"/>
              <a:ext cx="142186" cy="195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14745292" flipH="1">
              <a:off x="10761444" y="2610334"/>
              <a:ext cx="201535" cy="277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Rectangle 33"/>
          <p:cNvSpPr/>
          <p:nvPr/>
        </p:nvSpPr>
        <p:spPr>
          <a:xfrm>
            <a:off x="3277130" y="1731827"/>
            <a:ext cx="1764631" cy="21088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277129" y="3166913"/>
            <a:ext cx="1764631" cy="67376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urved Right Arrow 35"/>
          <p:cNvSpPr/>
          <p:nvPr/>
        </p:nvSpPr>
        <p:spPr>
          <a:xfrm rot="5400000" flipV="1">
            <a:off x="2848879" y="792301"/>
            <a:ext cx="487422" cy="1582018"/>
          </a:xfrm>
          <a:prstGeom prst="curved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26494" y="1744681"/>
            <a:ext cx="1746899" cy="138484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326494" y="3224103"/>
            <a:ext cx="1658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bg1"/>
                </a:solidFill>
              </a:rPr>
              <a:t>Ab initio </a:t>
            </a:r>
            <a:r>
              <a:rPr lang="en-US" sz="1600" b="1" dirty="0">
                <a:solidFill>
                  <a:schemeClr val="bg1"/>
                </a:solidFill>
              </a:rPr>
              <a:t>predict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genomic proteins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171709" y="1744522"/>
            <a:ext cx="1764631" cy="21088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7171708" y="3179608"/>
            <a:ext cx="1764631" cy="67376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7132771" y="3224103"/>
            <a:ext cx="1879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CUPP prediction of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molecular functions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095899" y="1752543"/>
            <a:ext cx="1764631" cy="21088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95898" y="3187629"/>
            <a:ext cx="1764631" cy="67376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8" descr="Fiber and nonstarch polysaccharide content and variation in common crops  used in broiler diets. | Semantic Scholar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44"/>
          <a:stretch/>
        </p:blipFill>
        <p:spPr bwMode="auto">
          <a:xfrm rot="5400000" flipH="1">
            <a:off x="9182783" y="1748418"/>
            <a:ext cx="1590859" cy="159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9235575" y="3262024"/>
            <a:ext cx="1485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Assignment to 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substrate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332717" y="3969066"/>
            <a:ext cx="9527811" cy="21088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1332716" y="5404152"/>
            <a:ext cx="9527811" cy="67376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Curved Right Arrow 51"/>
          <p:cNvSpPr/>
          <p:nvPr/>
        </p:nvSpPr>
        <p:spPr>
          <a:xfrm rot="10800000" flipV="1">
            <a:off x="10466233" y="2725503"/>
            <a:ext cx="753390" cy="2223662"/>
          </a:xfrm>
          <a:prstGeom prst="curved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53" name="Table 52"/>
          <p:cNvGraphicFramePr>
            <a:graphicFrameLocks noGrp="1"/>
          </p:cNvGraphicFramePr>
          <p:nvPr>
            <p:extLst/>
          </p:nvPr>
        </p:nvGraphicFramePr>
        <p:xfrm>
          <a:off x="3044282" y="4103408"/>
          <a:ext cx="6073140" cy="1152525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1551697">
                  <a:extLst>
                    <a:ext uri="{9D8B030D-6E8A-4147-A177-3AD203B41FA5}">
                      <a16:colId xmlns:a16="http://schemas.microsoft.com/office/drawing/2014/main" val="1213316041"/>
                    </a:ext>
                  </a:extLst>
                </a:gridCol>
                <a:gridCol w="1551697">
                  <a:extLst>
                    <a:ext uri="{9D8B030D-6E8A-4147-A177-3AD203B41FA5}">
                      <a16:colId xmlns:a16="http://schemas.microsoft.com/office/drawing/2014/main" val="1929690848"/>
                    </a:ext>
                  </a:extLst>
                </a:gridCol>
                <a:gridCol w="1551697">
                  <a:extLst>
                    <a:ext uri="{9D8B030D-6E8A-4147-A177-3AD203B41FA5}">
                      <a16:colId xmlns:a16="http://schemas.microsoft.com/office/drawing/2014/main" val="560572632"/>
                    </a:ext>
                  </a:extLst>
                </a:gridCol>
                <a:gridCol w="1418049">
                  <a:extLst>
                    <a:ext uri="{9D8B030D-6E8A-4147-A177-3AD203B41FA5}">
                      <a16:colId xmlns:a16="http://schemas.microsoft.com/office/drawing/2014/main" val="98615728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Cellulose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Xylan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Pectin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Lignin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5966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3.2.1.21;GH1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3.1.1.72;CE3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3.2.1.23;GH1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1.10.3.*;AA1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663165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3.2.1.*;GH1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3.1.1.72;CE4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3.2.1.23;GH2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GENERAL;AA2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892714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3.2.1.21;GH3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3.1.1.72;CE5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3.2.1.31;GH2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1.11.1.13;AA2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435756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3.2.1.74;GH3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GENERAL;CE6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3.2.1.55;GH2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1.11.1.16;AA2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015403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DK" sz="900" dirty="0">
                          <a:effectLst/>
                        </a:rPr>
                        <a:t>…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DK" sz="900" dirty="0">
                          <a:effectLst/>
                        </a:rPr>
                        <a:t>…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DK" sz="900" dirty="0">
                          <a:effectLst/>
                        </a:rPr>
                        <a:t>…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DK" sz="900" dirty="0">
                          <a:effectLst/>
                        </a:rPr>
                        <a:t>…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14173541"/>
                  </a:ext>
                </a:extLst>
              </a:tr>
            </a:tbl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1327121" y="5448648"/>
            <a:ext cx="9533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The CUPP predicted molecular function (EC number) is combined with the CUPP annotation to predicted CAZy family. Each of the “Function;Family” observations are assigned to their respective polysaccharide substrates.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5360334" y="1848634"/>
            <a:ext cx="1525137" cy="1197264"/>
            <a:chOff x="8944667" y="841154"/>
            <a:chExt cx="2762558" cy="2168664"/>
          </a:xfrm>
        </p:grpSpPr>
        <p:pic>
          <p:nvPicPr>
            <p:cNvPr id="56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246"/>
            <a:stretch/>
          </p:blipFill>
          <p:spPr bwMode="auto">
            <a:xfrm rot="20848084">
              <a:off x="8944667" y="967595"/>
              <a:ext cx="661440" cy="919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711260">
              <a:off x="9488075" y="841154"/>
              <a:ext cx="1573783" cy="2168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20888740" flipH="1">
              <a:off x="9031083" y="2042201"/>
              <a:ext cx="385371" cy="531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12237873" flipH="1">
              <a:off x="10982371" y="2111238"/>
              <a:ext cx="385371" cy="531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3040837" flipH="1">
              <a:off x="11285985" y="1051145"/>
              <a:ext cx="288698" cy="39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7422878" flipH="1">
              <a:off x="11471074" y="1567213"/>
              <a:ext cx="198614" cy="273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4479389" flipH="1">
              <a:off x="11421073" y="2004317"/>
              <a:ext cx="142186" cy="195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14745292" flipH="1">
              <a:off x="10761444" y="2610334"/>
              <a:ext cx="201535" cy="277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4" name="Rectangle 63"/>
          <p:cNvSpPr/>
          <p:nvPr/>
        </p:nvSpPr>
        <p:spPr>
          <a:xfrm>
            <a:off x="5238387" y="1736501"/>
            <a:ext cx="1764631" cy="21088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5238386" y="3171587"/>
            <a:ext cx="1764631" cy="67376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244692" y="3232124"/>
            <a:ext cx="1788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CUPP prediction of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CAZy family</a:t>
            </a:r>
          </a:p>
        </p:txBody>
      </p:sp>
      <p:sp>
        <p:nvSpPr>
          <p:cNvPr id="67" name="Curved Right Arrow 66"/>
          <p:cNvSpPr/>
          <p:nvPr/>
        </p:nvSpPr>
        <p:spPr>
          <a:xfrm rot="5400000" flipV="1">
            <a:off x="4860337" y="792301"/>
            <a:ext cx="487422" cy="1582018"/>
          </a:xfrm>
          <a:prstGeom prst="curved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Curved Right Arrow 67"/>
          <p:cNvSpPr/>
          <p:nvPr/>
        </p:nvSpPr>
        <p:spPr>
          <a:xfrm rot="5400000" flipV="1">
            <a:off x="6930030" y="792301"/>
            <a:ext cx="487422" cy="1582018"/>
          </a:xfrm>
          <a:prstGeom prst="curved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Curved Right Arrow 68"/>
          <p:cNvSpPr/>
          <p:nvPr/>
        </p:nvSpPr>
        <p:spPr>
          <a:xfrm rot="5400000" flipV="1">
            <a:off x="8929622" y="792301"/>
            <a:ext cx="487422" cy="1582018"/>
          </a:xfrm>
          <a:prstGeom prst="curved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3E1291-FF6C-4350-ADD0-B87D3B4D7B42}"/>
              </a:ext>
            </a:extLst>
          </p:cNvPr>
          <p:cNvSpPr txBox="1"/>
          <p:nvPr/>
        </p:nvSpPr>
        <p:spPr>
          <a:xfrm>
            <a:off x="1332717" y="280823"/>
            <a:ext cx="9527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rgbClr val="0070C0"/>
                </a:solidFill>
              </a:rPr>
              <a:t>The </a:t>
            </a:r>
            <a:r>
              <a:rPr lang="da-DK" sz="2400" b="1" dirty="0" err="1">
                <a:solidFill>
                  <a:srgbClr val="0070C0"/>
                </a:solidFill>
              </a:rPr>
              <a:t>Enzyme</a:t>
            </a:r>
            <a:r>
              <a:rPr lang="da-DK" sz="2400" b="1" dirty="0">
                <a:solidFill>
                  <a:srgbClr val="0070C0"/>
                </a:solidFill>
              </a:rPr>
              <a:t> </a:t>
            </a:r>
            <a:r>
              <a:rPr lang="da-DK" sz="2400" b="1" dirty="0" err="1">
                <a:solidFill>
                  <a:srgbClr val="0070C0"/>
                </a:solidFill>
              </a:rPr>
              <a:t>Relatedness</a:t>
            </a:r>
            <a:r>
              <a:rPr lang="da-DK" sz="2400" b="1" dirty="0">
                <a:solidFill>
                  <a:srgbClr val="0070C0"/>
                </a:solidFill>
              </a:rPr>
              <a:t> </a:t>
            </a:r>
            <a:r>
              <a:rPr lang="da-DK" sz="2400" b="1" dirty="0" err="1">
                <a:solidFill>
                  <a:srgbClr val="0070C0"/>
                </a:solidFill>
              </a:rPr>
              <a:t>method</a:t>
            </a:r>
            <a:r>
              <a:rPr lang="da-DK" sz="2400" b="1" dirty="0">
                <a:solidFill>
                  <a:srgbClr val="0070C0"/>
                </a:solidFill>
              </a:rPr>
              <a:t>, EPR:</a:t>
            </a:r>
            <a:br>
              <a:rPr lang="da-DK" sz="2400" b="1" dirty="0">
                <a:solidFill>
                  <a:srgbClr val="0070C0"/>
                </a:solidFill>
              </a:rPr>
            </a:br>
            <a:r>
              <a:rPr lang="da-DK" b="1" i="1" dirty="0">
                <a:solidFill>
                  <a:srgbClr val="0070C0"/>
                </a:solidFill>
              </a:rPr>
              <a:t>- </a:t>
            </a:r>
            <a:r>
              <a:rPr lang="da-DK" b="1" i="1" dirty="0" err="1">
                <a:solidFill>
                  <a:srgbClr val="0070C0"/>
                </a:solidFill>
              </a:rPr>
              <a:t>based</a:t>
            </a:r>
            <a:r>
              <a:rPr lang="da-DK" b="1" i="1" dirty="0">
                <a:solidFill>
                  <a:srgbClr val="0070C0"/>
                </a:solidFill>
              </a:rPr>
              <a:t> on CUPP </a:t>
            </a:r>
            <a:r>
              <a:rPr lang="da-DK" b="1" i="1" dirty="0" err="1">
                <a:solidFill>
                  <a:srgbClr val="0070C0"/>
                </a:solidFill>
              </a:rPr>
              <a:t>analysis</a:t>
            </a:r>
            <a:r>
              <a:rPr lang="da-DK" b="1" i="1" dirty="0">
                <a:solidFill>
                  <a:srgbClr val="0070C0"/>
                </a:solidFill>
              </a:rPr>
              <a:t>, </a:t>
            </a:r>
            <a:r>
              <a:rPr lang="da-DK" b="1" i="1" dirty="0" err="1">
                <a:solidFill>
                  <a:srgbClr val="0070C0"/>
                </a:solidFill>
              </a:rPr>
              <a:t>establishing</a:t>
            </a:r>
            <a:r>
              <a:rPr lang="da-DK" b="1" i="1" dirty="0">
                <a:solidFill>
                  <a:srgbClr val="0070C0"/>
                </a:solidFill>
              </a:rPr>
              <a:t> </a:t>
            </a:r>
            <a:r>
              <a:rPr lang="da-DK" b="1" i="1" dirty="0">
                <a:solidFill>
                  <a:srgbClr val="C00000"/>
                </a:solidFill>
              </a:rPr>
              <a:t>”</a:t>
            </a:r>
            <a:r>
              <a:rPr lang="da-DK" b="1" i="1" dirty="0" err="1">
                <a:solidFill>
                  <a:srgbClr val="C00000"/>
                </a:solidFill>
              </a:rPr>
              <a:t>Function;Family</a:t>
            </a:r>
            <a:r>
              <a:rPr lang="da-DK" b="1" i="1" dirty="0">
                <a:solidFill>
                  <a:srgbClr val="C00000"/>
                </a:solidFill>
              </a:rPr>
              <a:t>” </a:t>
            </a:r>
            <a:r>
              <a:rPr lang="da-DK" b="1" i="1" dirty="0" err="1">
                <a:solidFill>
                  <a:srgbClr val="C00000"/>
                </a:solidFill>
              </a:rPr>
              <a:t>profile</a:t>
            </a:r>
            <a:r>
              <a:rPr lang="da-DK" b="1" i="1" dirty="0">
                <a:solidFill>
                  <a:srgbClr val="C00000"/>
                </a:solidFill>
              </a:rPr>
              <a:t> of a species </a:t>
            </a:r>
            <a:br>
              <a:rPr lang="da-DK" b="1" i="1" dirty="0">
                <a:solidFill>
                  <a:srgbClr val="C00000"/>
                </a:solidFill>
              </a:rPr>
            </a:br>
            <a:r>
              <a:rPr lang="da-DK" b="1" i="1" dirty="0">
                <a:solidFill>
                  <a:srgbClr val="0070C0"/>
                </a:solidFill>
              </a:rPr>
              <a:t>- </a:t>
            </a:r>
            <a:r>
              <a:rPr lang="da-DK" b="1" i="1" dirty="0" err="1">
                <a:solidFill>
                  <a:srgbClr val="0070C0"/>
                </a:solidFill>
              </a:rPr>
              <a:t>opening</a:t>
            </a:r>
            <a:r>
              <a:rPr lang="da-DK" b="1" i="1" dirty="0">
                <a:solidFill>
                  <a:srgbClr val="0070C0"/>
                </a:solidFill>
              </a:rPr>
              <a:t> for cross </a:t>
            </a:r>
            <a:r>
              <a:rPr lang="da-DK" b="1" i="1" dirty="0" err="1">
                <a:solidFill>
                  <a:srgbClr val="0070C0"/>
                </a:solidFill>
              </a:rPr>
              <a:t>taxonomy</a:t>
            </a:r>
            <a:r>
              <a:rPr lang="da-DK" b="1" i="1" dirty="0">
                <a:solidFill>
                  <a:srgbClr val="0070C0"/>
                </a:solidFill>
              </a:rPr>
              <a:t> </a:t>
            </a:r>
            <a:r>
              <a:rPr lang="da-DK" b="1" i="1" dirty="0" err="1">
                <a:solidFill>
                  <a:srgbClr val="0070C0"/>
                </a:solidFill>
              </a:rPr>
              <a:t>comparisons</a:t>
            </a:r>
            <a:r>
              <a:rPr lang="da-DK" b="1" i="1" dirty="0">
                <a:solidFill>
                  <a:srgbClr val="0070C0"/>
                </a:solidFill>
              </a:rPr>
              <a:t>, </a:t>
            </a:r>
            <a:r>
              <a:rPr lang="da-DK" b="1" i="1" dirty="0" err="1">
                <a:solidFill>
                  <a:srgbClr val="0070C0"/>
                </a:solidFill>
              </a:rPr>
              <a:t>identifying</a:t>
            </a:r>
            <a:r>
              <a:rPr lang="da-DK" b="1" i="1" dirty="0">
                <a:solidFill>
                  <a:srgbClr val="0070C0"/>
                </a:solidFill>
              </a:rPr>
              <a:t> </a:t>
            </a:r>
            <a:r>
              <a:rPr lang="da-DK" b="1" i="1" dirty="0" err="1">
                <a:solidFill>
                  <a:srgbClr val="C00000"/>
                </a:solidFill>
              </a:rPr>
              <a:t>CAZyme</a:t>
            </a:r>
            <a:r>
              <a:rPr lang="da-DK" b="1" i="1" dirty="0">
                <a:solidFill>
                  <a:srgbClr val="C00000"/>
                </a:solidFill>
              </a:rPr>
              <a:t> </a:t>
            </a:r>
            <a:r>
              <a:rPr lang="da-DK" b="1" i="1" dirty="0" err="1">
                <a:solidFill>
                  <a:srgbClr val="C00000"/>
                </a:solidFill>
              </a:rPr>
              <a:t>secretome</a:t>
            </a:r>
            <a:r>
              <a:rPr lang="da-DK" b="1" i="1" dirty="0">
                <a:solidFill>
                  <a:srgbClr val="C00000"/>
                </a:solidFill>
              </a:rPr>
              <a:t> </a:t>
            </a:r>
            <a:r>
              <a:rPr lang="da-DK" b="1" i="1" dirty="0" err="1">
                <a:solidFill>
                  <a:srgbClr val="C00000"/>
                </a:solidFill>
              </a:rPr>
              <a:t>relatedness</a:t>
            </a:r>
            <a:r>
              <a:rPr lang="da-DK" b="1" i="1" dirty="0">
                <a:solidFill>
                  <a:srgbClr val="C00000"/>
                </a:solidFill>
              </a:rPr>
              <a:t> </a:t>
            </a:r>
            <a:endParaRPr lang="da-DK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99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6" grpId="0" animBg="1"/>
      <p:bldP spid="39" grpId="0"/>
      <p:bldP spid="44" grpId="0"/>
      <p:bldP spid="49" grpId="0"/>
      <p:bldP spid="52" grpId="0" animBg="1"/>
      <p:bldP spid="54" grpId="0"/>
      <p:bldP spid="66" grpId="0"/>
      <p:bldP spid="67" grpId="0" animBg="1"/>
      <p:bldP spid="68" grpId="0" animBg="1"/>
      <p:bldP spid="6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CCE8D9-BE2E-456B-8733-D8C8503DE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5826" y="313840"/>
            <a:ext cx="6467959" cy="623031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DE395AE-5845-4468-9C24-7BB3F5E51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157" y="471657"/>
            <a:ext cx="4230950" cy="1325563"/>
          </a:xfrm>
        </p:spPr>
        <p:txBody>
          <a:bodyPr>
            <a:noAutofit/>
          </a:bodyPr>
          <a:lstStyle/>
          <a:p>
            <a:r>
              <a:rPr lang="da-DK" sz="2800" b="1" dirty="0">
                <a:solidFill>
                  <a:srgbClr val="0070C0"/>
                </a:solidFill>
                <a:latin typeface="+mn-lt"/>
              </a:rPr>
              <a:t>”F;F”-</a:t>
            </a:r>
            <a:r>
              <a:rPr lang="da-DK" sz="2800" b="1" dirty="0" err="1">
                <a:solidFill>
                  <a:srgbClr val="0070C0"/>
                </a:solidFill>
                <a:latin typeface="+mn-lt"/>
              </a:rPr>
              <a:t>based</a:t>
            </a:r>
            <a:r>
              <a:rPr lang="da-DK" sz="28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800" b="1" u="sng" dirty="0" err="1">
                <a:solidFill>
                  <a:srgbClr val="C00000"/>
                </a:solidFill>
                <a:latin typeface="+mn-lt"/>
              </a:rPr>
              <a:t>E</a:t>
            </a:r>
            <a:r>
              <a:rPr lang="da-DK" sz="2800" b="1" dirty="0" err="1">
                <a:solidFill>
                  <a:srgbClr val="0070C0"/>
                </a:solidFill>
                <a:latin typeface="+mn-lt"/>
              </a:rPr>
              <a:t>nzyme</a:t>
            </a:r>
            <a:r>
              <a:rPr lang="da-DK" sz="28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da-DK" sz="2800" b="1" u="sng" dirty="0" err="1">
                <a:solidFill>
                  <a:srgbClr val="C00000"/>
                </a:solidFill>
                <a:latin typeface="+mn-lt"/>
              </a:rPr>
              <a:t>P</a:t>
            </a:r>
            <a:r>
              <a:rPr lang="da-DK" sz="2800" b="1" dirty="0" err="1">
                <a:solidFill>
                  <a:srgbClr val="0070C0"/>
                </a:solidFill>
                <a:latin typeface="+mn-lt"/>
              </a:rPr>
              <a:t>rofile</a:t>
            </a:r>
            <a:r>
              <a:rPr lang="da-DK" sz="28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da-DK" sz="2800" b="1" u="sng" dirty="0" err="1">
                <a:solidFill>
                  <a:srgbClr val="C00000"/>
                </a:solidFill>
                <a:latin typeface="+mn-lt"/>
              </a:rPr>
              <a:t>R</a:t>
            </a:r>
            <a:r>
              <a:rPr lang="da-DK" sz="2800" b="1" dirty="0" err="1">
                <a:solidFill>
                  <a:srgbClr val="0070C0"/>
                </a:solidFill>
                <a:latin typeface="+mn-lt"/>
              </a:rPr>
              <a:t>elatedness</a:t>
            </a:r>
            <a:r>
              <a:rPr lang="da-DK" sz="2800" b="1" dirty="0">
                <a:solidFill>
                  <a:srgbClr val="C00000"/>
                </a:solidFill>
                <a:latin typeface="+mn-lt"/>
              </a:rPr>
              <a:t> EPR- </a:t>
            </a:r>
            <a:r>
              <a:rPr lang="da-DK" sz="2800" b="1" dirty="0" err="1">
                <a:solidFill>
                  <a:srgbClr val="0070C0"/>
                </a:solidFill>
                <a:latin typeface="+mn-lt"/>
              </a:rPr>
              <a:t>analysis</a:t>
            </a:r>
            <a:r>
              <a:rPr lang="da-DK" sz="2800" b="1" dirty="0">
                <a:solidFill>
                  <a:srgbClr val="0070C0"/>
                </a:solidFill>
                <a:latin typeface="+mn-lt"/>
              </a:rPr>
              <a:t> of </a:t>
            </a:r>
            <a:r>
              <a:rPr lang="da-DK" sz="2800" b="1" dirty="0" err="1">
                <a:solidFill>
                  <a:srgbClr val="0070C0"/>
                </a:solidFill>
                <a:latin typeface="+mn-lt"/>
              </a:rPr>
              <a:t>genome</a:t>
            </a:r>
            <a:r>
              <a:rPr lang="da-DK" sz="28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800" b="1" dirty="0" err="1">
                <a:solidFill>
                  <a:srgbClr val="0070C0"/>
                </a:solidFill>
                <a:latin typeface="+mn-lt"/>
              </a:rPr>
              <a:t>sequenced</a:t>
            </a:r>
            <a:r>
              <a:rPr lang="da-DK" sz="28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800" b="1" dirty="0" err="1">
                <a:solidFill>
                  <a:srgbClr val="0070C0"/>
                </a:solidFill>
                <a:latin typeface="+mn-lt"/>
              </a:rPr>
              <a:t>fungal</a:t>
            </a:r>
            <a:r>
              <a:rPr lang="da-DK" sz="2800" b="1" dirty="0">
                <a:solidFill>
                  <a:srgbClr val="0070C0"/>
                </a:solidFill>
                <a:latin typeface="+mn-lt"/>
              </a:rPr>
              <a:t> species=&gt;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8B618-1776-497A-9A6C-D532E0836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157" y="2263806"/>
            <a:ext cx="10515600" cy="3948668"/>
          </a:xfrm>
        </p:spPr>
        <p:txBody>
          <a:bodyPr>
            <a:normAutofit/>
          </a:bodyPr>
          <a:lstStyle/>
          <a:p>
            <a:pPr lvl="0"/>
            <a:r>
              <a:rPr lang="da-DK" b="1" dirty="0" err="1"/>
              <a:t>Distinct</a:t>
            </a:r>
            <a:r>
              <a:rPr lang="da-DK" b="1" dirty="0"/>
              <a:t> separation of </a:t>
            </a:r>
            <a:r>
              <a:rPr lang="da-DK" b="1" dirty="0" err="1"/>
              <a:t>Asco</a:t>
            </a:r>
            <a:r>
              <a:rPr lang="da-DK" b="1" dirty="0"/>
              <a:t>-</a:t>
            </a:r>
            <a:endParaRPr lang="da-DK" dirty="0"/>
          </a:p>
          <a:p>
            <a:pPr marL="0" indent="0">
              <a:buNone/>
            </a:pPr>
            <a:r>
              <a:rPr lang="da-DK" b="1" dirty="0"/>
              <a:t>from </a:t>
            </a:r>
            <a:r>
              <a:rPr lang="da-DK" b="1" dirty="0" err="1"/>
              <a:t>Basidiomycota</a:t>
            </a:r>
            <a:r>
              <a:rPr lang="da-DK" b="1" dirty="0"/>
              <a:t>!</a:t>
            </a:r>
            <a:endParaRPr lang="da-DK" dirty="0"/>
          </a:p>
          <a:p>
            <a:pPr lvl="0"/>
            <a:r>
              <a:rPr lang="da-DK" b="1" dirty="0" err="1"/>
              <a:t>Distinct</a:t>
            </a:r>
            <a:r>
              <a:rPr lang="da-DK" b="1" dirty="0"/>
              <a:t> </a:t>
            </a:r>
            <a:r>
              <a:rPr lang="da-DK" b="1" dirty="0" err="1"/>
              <a:t>clustering</a:t>
            </a:r>
            <a:r>
              <a:rPr lang="da-DK" b="1" dirty="0"/>
              <a:t> of</a:t>
            </a:r>
            <a:endParaRPr lang="da-DK" dirty="0"/>
          </a:p>
          <a:p>
            <a:pPr marL="0" indent="0">
              <a:buNone/>
            </a:pPr>
            <a:r>
              <a:rPr lang="da-DK" b="1" i="1" dirty="0"/>
              <a:t>Aspergillus- &amp; </a:t>
            </a:r>
            <a:r>
              <a:rPr lang="da-DK" b="1" i="1" dirty="0" err="1"/>
              <a:t>Penicillium</a:t>
            </a:r>
            <a:r>
              <a:rPr lang="da-DK" b="1" i="1" dirty="0"/>
              <a:t> </a:t>
            </a:r>
            <a:r>
              <a:rPr lang="da-DK" b="1" i="1" dirty="0" err="1"/>
              <a:t>spp</a:t>
            </a:r>
            <a:endParaRPr lang="da-DK" dirty="0"/>
          </a:p>
          <a:p>
            <a:pPr marL="0" indent="0">
              <a:buNone/>
            </a:pPr>
            <a:endParaRPr lang="da-DK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da-DK" sz="16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da-DK" sz="1600" b="1" dirty="0">
              <a:solidFill>
                <a:srgbClr val="C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E074F4-9887-4D59-B830-2D0A34B02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15" y="5163536"/>
            <a:ext cx="5943600" cy="107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45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223AE-2C87-4654-8E8E-25B936620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806" y="363984"/>
            <a:ext cx="2996953" cy="6305082"/>
          </a:xfrm>
        </p:spPr>
        <p:txBody>
          <a:bodyPr>
            <a:noAutofit/>
          </a:bodyPr>
          <a:lstStyle/>
          <a:p>
            <a:r>
              <a:rPr lang="da-DK" sz="2000" b="1" u="sng" dirty="0">
                <a:solidFill>
                  <a:srgbClr val="C00000"/>
                </a:solidFill>
                <a:latin typeface="+mn-lt"/>
              </a:rPr>
              <a:t>Asp &amp; Pen </a:t>
            </a:r>
            <a:r>
              <a:rPr lang="da-DK" sz="2000" b="1" u="sng" dirty="0" err="1">
                <a:solidFill>
                  <a:srgbClr val="C00000"/>
                </a:solidFill>
                <a:latin typeface="+mn-lt"/>
              </a:rPr>
              <a:t>spp</a:t>
            </a:r>
            <a:r>
              <a:rPr lang="da-DK" sz="2000" b="1" u="sng" dirty="0">
                <a:solidFill>
                  <a:srgbClr val="C00000"/>
                </a:solidFill>
                <a:latin typeface="+mn-lt"/>
              </a:rPr>
              <a:t> </a:t>
            </a:r>
            <a:r>
              <a:rPr lang="da-DK" sz="2000" b="1" u="sng" dirty="0" err="1">
                <a:solidFill>
                  <a:srgbClr val="C00000"/>
                </a:solidFill>
                <a:latin typeface="+mn-lt"/>
              </a:rPr>
              <a:t>Sections</a:t>
            </a:r>
            <a:r>
              <a:rPr lang="da-DK" sz="2000" b="1" dirty="0">
                <a:solidFill>
                  <a:srgbClr val="C00000"/>
                </a:solidFill>
                <a:latin typeface="+mn-lt"/>
              </a:rPr>
              <a:t>: </a:t>
            </a:r>
            <a:br>
              <a:rPr lang="da-DK" sz="2400" b="1" dirty="0">
                <a:solidFill>
                  <a:srgbClr val="002060"/>
                </a:solidFill>
                <a:latin typeface="+mn-lt"/>
              </a:rPr>
            </a:br>
            <a:r>
              <a:rPr lang="da-DK" sz="2400" b="1" dirty="0">
                <a:solidFill>
                  <a:srgbClr val="002060"/>
                </a:solidFill>
                <a:latin typeface="+mn-lt"/>
              </a:rPr>
              <a:t>”F;F”-</a:t>
            </a:r>
            <a:r>
              <a:rPr lang="da-DK" sz="2400" b="1" dirty="0" err="1">
                <a:solidFill>
                  <a:srgbClr val="002060"/>
                </a:solidFill>
                <a:latin typeface="+mn-lt"/>
              </a:rPr>
              <a:t>based</a:t>
            </a:r>
            <a:r>
              <a:rPr lang="da-DK" sz="2400" b="1" dirty="0">
                <a:solidFill>
                  <a:srgbClr val="002060"/>
                </a:solidFill>
                <a:latin typeface="+mn-lt"/>
              </a:rPr>
              <a:t> EPR </a:t>
            </a:r>
            <a:r>
              <a:rPr lang="da-DK" sz="2400" b="1" dirty="0" err="1">
                <a:solidFill>
                  <a:srgbClr val="002060"/>
                </a:solidFill>
                <a:latin typeface="+mn-lt"/>
              </a:rPr>
              <a:t>dendrogram</a:t>
            </a:r>
            <a:r>
              <a:rPr lang="da-DK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da-DK" sz="2000" b="1" dirty="0">
                <a:solidFill>
                  <a:srgbClr val="C00000"/>
                </a:solidFill>
                <a:latin typeface="+mn-lt"/>
              </a:rPr>
              <a:t>(in center)</a:t>
            </a:r>
            <a:br>
              <a:rPr lang="da-DK" sz="2400" b="1" dirty="0">
                <a:solidFill>
                  <a:srgbClr val="C00000"/>
                </a:solidFill>
                <a:latin typeface="+mn-lt"/>
              </a:rPr>
            </a:br>
            <a:br>
              <a:rPr lang="da-DK" sz="2400" b="1" dirty="0">
                <a:solidFill>
                  <a:srgbClr val="C00000"/>
                </a:solidFill>
                <a:latin typeface="+mn-lt"/>
              </a:rPr>
            </a:br>
            <a:r>
              <a:rPr lang="da-DK" sz="2400" b="1" dirty="0">
                <a:solidFill>
                  <a:srgbClr val="0070C0"/>
                </a:solidFill>
                <a:latin typeface="+mn-lt"/>
              </a:rPr>
              <a:t>EPR </a:t>
            </a:r>
            <a:r>
              <a:rPr lang="da-DK" sz="2400" b="1" dirty="0" err="1">
                <a:solidFill>
                  <a:srgbClr val="0070C0"/>
                </a:solidFill>
                <a:latin typeface="+mn-lt"/>
              </a:rPr>
              <a:t>dendrogram</a:t>
            </a:r>
            <a:r>
              <a:rPr lang="da-DK" sz="2400" b="1" dirty="0">
                <a:solidFill>
                  <a:srgbClr val="0070C0"/>
                </a:solidFill>
                <a:latin typeface="+mn-lt"/>
              </a:rPr>
              <a:t>  </a:t>
            </a:r>
            <a:r>
              <a:rPr lang="da-DK" sz="2400" b="1" dirty="0" err="1">
                <a:solidFill>
                  <a:srgbClr val="0070C0"/>
                </a:solidFill>
                <a:latin typeface="+mn-lt"/>
              </a:rPr>
              <a:t>reveals</a:t>
            </a:r>
            <a:r>
              <a:rPr lang="da-DK" sz="2400" b="1" dirty="0">
                <a:solidFill>
                  <a:srgbClr val="0070C0"/>
                </a:solidFill>
                <a:latin typeface="+mn-lt"/>
              </a:rPr>
              <a:t> a </a:t>
            </a:r>
            <a:r>
              <a:rPr lang="da-DK" sz="2400" b="1" dirty="0" err="1">
                <a:solidFill>
                  <a:srgbClr val="0070C0"/>
                </a:solidFill>
                <a:latin typeface="+mn-lt"/>
              </a:rPr>
              <a:t>stunning</a:t>
            </a:r>
            <a:r>
              <a:rPr lang="da-DK" sz="24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400" b="1" dirty="0" err="1">
                <a:solidFill>
                  <a:srgbClr val="0070C0"/>
                </a:solidFill>
                <a:latin typeface="+mn-lt"/>
              </a:rPr>
              <a:t>congruence</a:t>
            </a:r>
            <a:r>
              <a:rPr lang="da-DK" sz="2400" b="1" dirty="0">
                <a:solidFill>
                  <a:srgbClr val="0070C0"/>
                </a:solidFill>
                <a:latin typeface="+mn-lt"/>
              </a:rPr>
              <a:t> with </a:t>
            </a:r>
            <a:r>
              <a:rPr lang="da-DK" sz="2400" b="1" dirty="0" err="1">
                <a:solidFill>
                  <a:srgbClr val="0070C0"/>
                </a:solidFill>
                <a:latin typeface="+mn-lt"/>
              </a:rPr>
              <a:t>phylogenetic</a:t>
            </a:r>
            <a:r>
              <a:rPr lang="da-DK" sz="24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400" b="1" dirty="0" err="1">
                <a:solidFill>
                  <a:srgbClr val="0070C0"/>
                </a:solidFill>
                <a:latin typeface="+mn-lt"/>
              </a:rPr>
              <a:t>grouping</a:t>
            </a:r>
            <a:r>
              <a:rPr lang="da-DK" sz="2400" b="1" dirty="0">
                <a:solidFill>
                  <a:srgbClr val="0070C0"/>
                </a:solidFill>
                <a:latin typeface="+mn-lt"/>
              </a:rPr>
              <a:t> of </a:t>
            </a:r>
            <a:r>
              <a:rPr lang="da-DK" sz="2400" b="1" i="1" dirty="0">
                <a:solidFill>
                  <a:srgbClr val="0070C0"/>
                </a:solidFill>
                <a:latin typeface="+mn-lt"/>
              </a:rPr>
              <a:t>Aspergillus </a:t>
            </a:r>
            <a:r>
              <a:rPr lang="da-DK" sz="2400" b="1" i="1" dirty="0" err="1">
                <a:solidFill>
                  <a:srgbClr val="0070C0"/>
                </a:solidFill>
                <a:latin typeface="+mn-lt"/>
              </a:rPr>
              <a:t>spp</a:t>
            </a:r>
            <a:r>
              <a:rPr lang="da-DK" sz="2400" b="1" i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400" b="1" dirty="0">
                <a:solidFill>
                  <a:srgbClr val="0070C0"/>
                </a:solidFill>
                <a:latin typeface="+mn-lt"/>
              </a:rPr>
              <a:t>and </a:t>
            </a:r>
            <a:r>
              <a:rPr lang="da-DK" sz="2400" b="1" i="1" dirty="0" err="1">
                <a:solidFill>
                  <a:srgbClr val="0070C0"/>
                </a:solidFill>
                <a:latin typeface="+mn-lt"/>
              </a:rPr>
              <a:t>Penicillium</a:t>
            </a:r>
            <a:r>
              <a:rPr lang="da-DK" sz="2400" b="1" i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400" b="1" i="1" dirty="0" err="1">
                <a:solidFill>
                  <a:srgbClr val="0070C0"/>
                </a:solidFill>
                <a:latin typeface="+mn-lt"/>
              </a:rPr>
              <a:t>spp</a:t>
            </a:r>
            <a:r>
              <a:rPr lang="da-DK" sz="2400" b="1" i="1" dirty="0">
                <a:solidFill>
                  <a:srgbClr val="0070C0"/>
                </a:solidFill>
                <a:latin typeface="+mn-lt"/>
              </a:rPr>
              <a:t> in </a:t>
            </a:r>
            <a:r>
              <a:rPr lang="da-DK" sz="2400" b="1" i="1" dirty="0" err="1">
                <a:solidFill>
                  <a:srgbClr val="0070C0"/>
                </a:solidFill>
                <a:latin typeface="+mn-lt"/>
              </a:rPr>
              <a:t>sections</a:t>
            </a:r>
            <a:br>
              <a:rPr lang="da-DK" sz="2400" b="1" i="1" dirty="0">
                <a:solidFill>
                  <a:srgbClr val="0070C0"/>
                </a:solidFill>
                <a:latin typeface="+mn-lt"/>
              </a:rPr>
            </a:br>
            <a:br>
              <a:rPr lang="da-DK" sz="2400" b="1" dirty="0">
                <a:solidFill>
                  <a:srgbClr val="0070C0"/>
                </a:solidFill>
                <a:latin typeface="+mn-lt"/>
              </a:rPr>
            </a:br>
            <a:r>
              <a:rPr lang="da-DK" sz="2400" b="1" dirty="0" err="1">
                <a:solidFill>
                  <a:srgbClr val="C00000"/>
                </a:solidFill>
                <a:latin typeface="+mn-lt"/>
              </a:rPr>
              <a:t>Conclusion</a:t>
            </a:r>
            <a:r>
              <a:rPr lang="da-DK" sz="2400" b="1" dirty="0">
                <a:solidFill>
                  <a:srgbClr val="C00000"/>
                </a:solidFill>
                <a:latin typeface="+mn-lt"/>
              </a:rPr>
              <a:t>: Digestive </a:t>
            </a:r>
            <a:r>
              <a:rPr lang="da-DK" sz="2400" b="1" dirty="0" err="1">
                <a:solidFill>
                  <a:srgbClr val="C00000"/>
                </a:solidFill>
                <a:latin typeface="+mn-lt"/>
              </a:rPr>
              <a:t>enzyme</a:t>
            </a:r>
            <a:r>
              <a:rPr lang="da-DK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da-DK" sz="2400" b="1" dirty="0" err="1">
                <a:solidFill>
                  <a:srgbClr val="C00000"/>
                </a:solidFill>
                <a:latin typeface="+mn-lt"/>
              </a:rPr>
              <a:t>secretome</a:t>
            </a:r>
            <a:r>
              <a:rPr lang="da-DK" sz="2400" b="1" dirty="0">
                <a:solidFill>
                  <a:srgbClr val="C00000"/>
                </a:solidFill>
                <a:latin typeface="+mn-lt"/>
              </a:rPr>
              <a:t> is an </a:t>
            </a:r>
            <a:r>
              <a:rPr lang="da-DK" sz="2400" b="1" dirty="0" err="1">
                <a:solidFill>
                  <a:srgbClr val="C00000"/>
                </a:solidFill>
                <a:latin typeface="+mn-lt"/>
              </a:rPr>
              <a:t>integrated</a:t>
            </a:r>
            <a:r>
              <a:rPr lang="da-DK" sz="2400" b="1" dirty="0">
                <a:solidFill>
                  <a:srgbClr val="C00000"/>
                </a:solidFill>
                <a:latin typeface="+mn-lt"/>
              </a:rPr>
              <a:t> part of </a:t>
            </a:r>
            <a:r>
              <a:rPr lang="da-DK" sz="2400" b="1" dirty="0" err="1">
                <a:solidFill>
                  <a:srgbClr val="C00000"/>
                </a:solidFill>
                <a:latin typeface="+mn-lt"/>
              </a:rPr>
              <a:t>speciation</a:t>
            </a:r>
            <a:r>
              <a:rPr lang="da-DK" sz="2400" b="1" dirty="0">
                <a:solidFill>
                  <a:srgbClr val="C00000"/>
                </a:solidFill>
                <a:latin typeface="+mn-lt"/>
              </a:rPr>
              <a:t>. Direct </a:t>
            </a:r>
            <a:r>
              <a:rPr lang="da-DK" sz="2400" b="1" dirty="0" err="1">
                <a:solidFill>
                  <a:srgbClr val="C00000"/>
                </a:solidFill>
                <a:latin typeface="+mn-lt"/>
              </a:rPr>
              <a:t>relevance</a:t>
            </a:r>
            <a:r>
              <a:rPr lang="da-DK" sz="2400" b="1" dirty="0">
                <a:solidFill>
                  <a:srgbClr val="C00000"/>
                </a:solidFill>
                <a:latin typeface="+mn-lt"/>
              </a:rPr>
              <a:t> for Fitness, </a:t>
            </a:r>
            <a:r>
              <a:rPr lang="da-DK" sz="2400" b="1" dirty="0" err="1">
                <a:solidFill>
                  <a:srgbClr val="C00000"/>
                </a:solidFill>
                <a:latin typeface="+mn-lt"/>
              </a:rPr>
              <a:t>growth</a:t>
            </a:r>
            <a:r>
              <a:rPr lang="da-DK" sz="2400" b="1" dirty="0">
                <a:solidFill>
                  <a:srgbClr val="C00000"/>
                </a:solidFill>
                <a:latin typeface="+mn-lt"/>
              </a:rPr>
              <a:t>/</a:t>
            </a:r>
            <a:r>
              <a:rPr lang="da-DK" sz="2400" b="1" dirty="0" err="1">
                <a:solidFill>
                  <a:srgbClr val="C00000"/>
                </a:solidFill>
                <a:latin typeface="+mn-lt"/>
              </a:rPr>
              <a:t>reproduction</a:t>
            </a:r>
            <a:r>
              <a:rPr lang="da-DK" sz="2400" b="1" dirty="0">
                <a:solidFill>
                  <a:srgbClr val="C00000"/>
                </a:solidFill>
                <a:latin typeface="+mn-lt"/>
              </a:rPr>
              <a:t>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4B80E8B-828E-48FC-8747-88BF95FC8E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5759" y="10050"/>
            <a:ext cx="6596109" cy="682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19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4FF10-7C16-4660-B295-3091888D9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3200" b="1" i="1" dirty="0">
                <a:solidFill>
                  <a:srgbClr val="C00000"/>
                </a:solidFill>
                <a:latin typeface="+mn-lt"/>
              </a:rPr>
              <a:t>NEW: Enzym ”Hotspot” </a:t>
            </a:r>
            <a:r>
              <a:rPr lang="da-DK" sz="3200" b="1" i="1" dirty="0" err="1">
                <a:solidFill>
                  <a:srgbClr val="C00000"/>
                </a:solidFill>
                <a:latin typeface="+mn-lt"/>
              </a:rPr>
              <a:t>analysis</a:t>
            </a:r>
            <a:br>
              <a:rPr lang="da-DK" sz="3200" b="1" i="1" dirty="0">
                <a:solidFill>
                  <a:srgbClr val="C00000"/>
                </a:solidFill>
                <a:latin typeface="+mn-lt"/>
              </a:rPr>
            </a:b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Summing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up ”F:F” observations for all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genome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sequenced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dirty="0" err="1">
                <a:solidFill>
                  <a:srgbClr val="0070C0"/>
                </a:solidFill>
                <a:latin typeface="+mn-lt"/>
              </a:rPr>
              <a:t>fungi</a:t>
            </a:r>
            <a:endParaRPr lang="da-DK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4BDFB-9951-4797-A00F-663B4620D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28172"/>
          </a:xfrm>
        </p:spPr>
        <p:txBody>
          <a:bodyPr>
            <a:normAutofit fontScale="92500" lnSpcReduction="20000"/>
          </a:bodyPr>
          <a:lstStyle/>
          <a:p>
            <a:r>
              <a:rPr lang="da-DK" sz="2600" b="1" dirty="0" err="1"/>
              <a:t>Summing</a:t>
            </a:r>
            <a:r>
              <a:rPr lang="da-DK" sz="2600" b="1" dirty="0"/>
              <a:t> up ”F:F” observations per species, </a:t>
            </a:r>
            <a:r>
              <a:rPr lang="da-DK" sz="2600" b="1" dirty="0" err="1"/>
              <a:t>allows</a:t>
            </a:r>
            <a:r>
              <a:rPr lang="da-DK" sz="2600" b="1" dirty="0"/>
              <a:t> for </a:t>
            </a:r>
            <a:r>
              <a:rPr lang="da-DK" sz="2600" b="1" dirty="0" err="1"/>
              <a:t>ranking</a:t>
            </a:r>
            <a:r>
              <a:rPr lang="da-DK" sz="2600" b="1" dirty="0"/>
              <a:t> of all Fungal Kingdom </a:t>
            </a:r>
            <a:r>
              <a:rPr lang="da-DK" sz="2600" b="1" dirty="0" err="1"/>
              <a:t>genome</a:t>
            </a:r>
            <a:r>
              <a:rPr lang="da-DK" sz="2600" b="1" dirty="0"/>
              <a:t> </a:t>
            </a:r>
            <a:r>
              <a:rPr lang="da-DK" sz="2600" b="1" dirty="0" err="1"/>
              <a:t>sequenced</a:t>
            </a:r>
            <a:r>
              <a:rPr lang="da-DK" sz="2600" b="1" dirty="0"/>
              <a:t> species (~2.000), </a:t>
            </a:r>
            <a:r>
              <a:rPr lang="da-DK" sz="2600" b="1" dirty="0" err="1"/>
              <a:t>according</a:t>
            </a:r>
            <a:r>
              <a:rPr lang="da-DK" sz="2600" b="1" dirty="0"/>
              <a:t> to:</a:t>
            </a:r>
          </a:p>
          <a:p>
            <a:pPr lvl="1"/>
            <a:r>
              <a:rPr lang="da-DK" sz="2600" dirty="0" err="1">
                <a:solidFill>
                  <a:srgbClr val="0070C0"/>
                </a:solidFill>
              </a:rPr>
              <a:t>Richness</a:t>
            </a:r>
            <a:r>
              <a:rPr lang="da-DK" sz="2600" dirty="0">
                <a:solidFill>
                  <a:srgbClr val="0070C0"/>
                </a:solidFill>
              </a:rPr>
              <a:t> in </a:t>
            </a:r>
            <a:r>
              <a:rPr lang="da-DK" sz="2600" dirty="0" err="1">
                <a:solidFill>
                  <a:srgbClr val="0070C0"/>
                </a:solidFill>
              </a:rPr>
              <a:t>CAZyme</a:t>
            </a:r>
            <a:r>
              <a:rPr lang="da-DK" sz="2600" dirty="0">
                <a:solidFill>
                  <a:srgbClr val="0070C0"/>
                </a:solidFill>
              </a:rPr>
              <a:t> </a:t>
            </a:r>
            <a:r>
              <a:rPr lang="da-DK" sz="2600" dirty="0" err="1">
                <a:solidFill>
                  <a:srgbClr val="0070C0"/>
                </a:solidFill>
              </a:rPr>
              <a:t>function-specificity</a:t>
            </a:r>
            <a:r>
              <a:rPr lang="da-DK" sz="2600" dirty="0">
                <a:solidFill>
                  <a:srgbClr val="0070C0"/>
                </a:solidFill>
              </a:rPr>
              <a:t> </a:t>
            </a:r>
            <a:r>
              <a:rPr lang="da-DK" sz="2600" dirty="0" err="1">
                <a:solidFill>
                  <a:srgbClr val="0070C0"/>
                </a:solidFill>
              </a:rPr>
              <a:t>diversity</a:t>
            </a:r>
            <a:r>
              <a:rPr lang="da-DK" sz="2600" dirty="0">
                <a:solidFill>
                  <a:srgbClr val="0070C0"/>
                </a:solidFill>
              </a:rPr>
              <a:t> (</a:t>
            </a:r>
            <a:r>
              <a:rPr lang="da-DK" sz="2600" dirty="0" err="1">
                <a:solidFill>
                  <a:srgbClr val="0070C0"/>
                </a:solidFill>
              </a:rPr>
              <a:t>only</a:t>
            </a:r>
            <a:r>
              <a:rPr lang="da-DK" sz="2600" dirty="0">
                <a:solidFill>
                  <a:srgbClr val="0070C0"/>
                </a:solidFill>
              </a:rPr>
              <a:t> </a:t>
            </a:r>
            <a:r>
              <a:rPr lang="da-DK" sz="2600" dirty="0" err="1">
                <a:solidFill>
                  <a:srgbClr val="0070C0"/>
                </a:solidFill>
              </a:rPr>
              <a:t>unique</a:t>
            </a:r>
            <a:r>
              <a:rPr lang="da-DK" sz="2600" dirty="0">
                <a:solidFill>
                  <a:srgbClr val="0070C0"/>
                </a:solidFill>
              </a:rPr>
              <a:t> ”F;F” obs.)</a:t>
            </a:r>
          </a:p>
          <a:p>
            <a:pPr lvl="1"/>
            <a:r>
              <a:rPr lang="da-DK" sz="2600" dirty="0">
                <a:solidFill>
                  <a:srgbClr val="0070C0"/>
                </a:solidFill>
              </a:rPr>
              <a:t>Total </a:t>
            </a:r>
            <a:r>
              <a:rPr lang="da-DK" sz="2600" dirty="0" err="1">
                <a:solidFill>
                  <a:srgbClr val="0070C0"/>
                </a:solidFill>
              </a:rPr>
              <a:t>degrading</a:t>
            </a:r>
            <a:r>
              <a:rPr lang="da-DK" sz="2600" dirty="0">
                <a:solidFill>
                  <a:srgbClr val="0070C0"/>
                </a:solidFill>
              </a:rPr>
              <a:t> </a:t>
            </a:r>
            <a:r>
              <a:rPr lang="da-DK" sz="2600" dirty="0" err="1">
                <a:solidFill>
                  <a:srgbClr val="0070C0"/>
                </a:solidFill>
              </a:rPr>
              <a:t>capacity</a:t>
            </a:r>
            <a:r>
              <a:rPr lang="da-DK" sz="2600" dirty="0">
                <a:solidFill>
                  <a:srgbClr val="0070C0"/>
                </a:solidFill>
              </a:rPr>
              <a:t> (</a:t>
            </a:r>
            <a:r>
              <a:rPr lang="da-DK" sz="2600" dirty="0" err="1">
                <a:solidFill>
                  <a:srgbClr val="0070C0"/>
                </a:solidFill>
              </a:rPr>
              <a:t>incl</a:t>
            </a:r>
            <a:r>
              <a:rPr lang="da-DK" sz="2600" dirty="0">
                <a:solidFill>
                  <a:srgbClr val="0070C0"/>
                </a:solidFill>
              </a:rPr>
              <a:t> redundant ”F;F” obs.)</a:t>
            </a:r>
          </a:p>
          <a:p>
            <a:endParaRPr lang="da-DK" sz="2600" dirty="0">
              <a:solidFill>
                <a:srgbClr val="C00000"/>
              </a:solidFill>
            </a:endParaRPr>
          </a:p>
          <a:p>
            <a:r>
              <a:rPr lang="da-DK" sz="2600" b="1" dirty="0" err="1"/>
              <a:t>Analyzing</a:t>
            </a:r>
            <a:r>
              <a:rPr lang="da-DK" sz="2600" b="1" dirty="0"/>
              <a:t> for </a:t>
            </a:r>
            <a:r>
              <a:rPr lang="da-DK" sz="2600" b="1" dirty="0" err="1"/>
              <a:t>fungal</a:t>
            </a:r>
            <a:r>
              <a:rPr lang="da-DK" sz="2600" b="1" dirty="0"/>
              <a:t> </a:t>
            </a:r>
            <a:r>
              <a:rPr lang="da-DK" sz="2600" b="1" dirty="0" err="1"/>
              <a:t>CAZyme</a:t>
            </a:r>
            <a:r>
              <a:rPr lang="da-DK" sz="2600" b="1" dirty="0"/>
              <a:t> Hotspots </a:t>
            </a:r>
            <a:r>
              <a:rPr lang="da-DK" sz="2600" b="1" dirty="0" err="1"/>
              <a:t>identifies</a:t>
            </a:r>
            <a:r>
              <a:rPr lang="da-DK" sz="2600" b="1" dirty="0"/>
              <a:t>:</a:t>
            </a:r>
          </a:p>
          <a:p>
            <a:pPr lvl="1"/>
            <a:r>
              <a:rPr lang="da-DK" sz="2600" dirty="0">
                <a:solidFill>
                  <a:srgbClr val="0070C0"/>
                </a:solidFill>
              </a:rPr>
              <a:t>Fungal species ”richest &amp; </a:t>
            </a:r>
            <a:r>
              <a:rPr lang="da-DK" sz="2600" dirty="0" err="1">
                <a:solidFill>
                  <a:srgbClr val="0070C0"/>
                </a:solidFill>
              </a:rPr>
              <a:t>poorest</a:t>
            </a:r>
            <a:r>
              <a:rPr lang="da-DK" sz="2600" dirty="0">
                <a:solidFill>
                  <a:srgbClr val="0070C0"/>
                </a:solidFill>
              </a:rPr>
              <a:t>” in </a:t>
            </a:r>
            <a:r>
              <a:rPr lang="da-DK" sz="2600" dirty="0" err="1">
                <a:solidFill>
                  <a:srgbClr val="0070C0"/>
                </a:solidFill>
              </a:rPr>
              <a:t>cellulolytic</a:t>
            </a:r>
            <a:r>
              <a:rPr lang="da-DK" sz="2600" dirty="0">
                <a:solidFill>
                  <a:srgbClr val="0070C0"/>
                </a:solidFill>
              </a:rPr>
              <a:t>, </a:t>
            </a:r>
            <a:r>
              <a:rPr lang="da-DK" sz="2600" dirty="0" err="1">
                <a:solidFill>
                  <a:srgbClr val="0070C0"/>
                </a:solidFill>
              </a:rPr>
              <a:t>xylanolytic</a:t>
            </a:r>
            <a:r>
              <a:rPr lang="da-DK" sz="2600" dirty="0">
                <a:solidFill>
                  <a:srgbClr val="0070C0"/>
                </a:solidFill>
              </a:rPr>
              <a:t>, </a:t>
            </a:r>
            <a:r>
              <a:rPr lang="da-DK" sz="2600" dirty="0" err="1">
                <a:solidFill>
                  <a:srgbClr val="0070C0"/>
                </a:solidFill>
              </a:rPr>
              <a:t>pectinolytic</a:t>
            </a:r>
            <a:r>
              <a:rPr lang="da-DK" sz="2600" dirty="0">
                <a:solidFill>
                  <a:srgbClr val="0070C0"/>
                </a:solidFill>
              </a:rPr>
              <a:t> &amp; </a:t>
            </a:r>
            <a:r>
              <a:rPr lang="da-DK" sz="2600" dirty="0" err="1">
                <a:solidFill>
                  <a:srgbClr val="0070C0"/>
                </a:solidFill>
              </a:rPr>
              <a:t>ligninolytic</a:t>
            </a:r>
            <a:r>
              <a:rPr lang="da-DK" sz="2600" dirty="0">
                <a:solidFill>
                  <a:srgbClr val="0070C0"/>
                </a:solidFill>
              </a:rPr>
              <a:t>  </a:t>
            </a:r>
            <a:r>
              <a:rPr lang="da-DK" sz="2600" dirty="0" err="1">
                <a:solidFill>
                  <a:srgbClr val="0070C0"/>
                </a:solidFill>
              </a:rPr>
              <a:t>enzyme</a:t>
            </a:r>
            <a:r>
              <a:rPr lang="da-DK" sz="2600" dirty="0">
                <a:solidFill>
                  <a:srgbClr val="0070C0"/>
                </a:solidFill>
              </a:rPr>
              <a:t> potential </a:t>
            </a:r>
          </a:p>
          <a:p>
            <a:endParaRPr lang="da-DK" sz="2600" dirty="0"/>
          </a:p>
          <a:p>
            <a:r>
              <a:rPr lang="da-DK" sz="2600" b="1" dirty="0"/>
              <a:t>The </a:t>
            </a:r>
            <a:r>
              <a:rPr lang="da-DK" sz="2600" b="1" dirty="0" err="1"/>
              <a:t>fungal</a:t>
            </a:r>
            <a:r>
              <a:rPr lang="da-DK" sz="2600" b="1" dirty="0"/>
              <a:t> </a:t>
            </a:r>
            <a:r>
              <a:rPr lang="da-DK" sz="2600" b="1" dirty="0" err="1"/>
              <a:t>enzyme</a:t>
            </a:r>
            <a:r>
              <a:rPr lang="da-DK" sz="2600" b="1" dirty="0"/>
              <a:t> Hotspots </a:t>
            </a:r>
            <a:r>
              <a:rPr lang="da-DK" sz="2600" b="1" dirty="0" err="1"/>
              <a:t>are</a:t>
            </a:r>
            <a:r>
              <a:rPr lang="da-DK" sz="2600" b="1" dirty="0"/>
              <a:t> </a:t>
            </a:r>
            <a:r>
              <a:rPr lang="da-DK" sz="2600" b="1" dirty="0" err="1"/>
              <a:t>found</a:t>
            </a:r>
            <a:r>
              <a:rPr lang="da-DK" sz="2600" b="1" dirty="0"/>
              <a:t> in </a:t>
            </a:r>
            <a:r>
              <a:rPr lang="da-DK" sz="2600" b="1" dirty="0" err="1"/>
              <a:t>very</a:t>
            </a:r>
            <a:r>
              <a:rPr lang="da-DK" sz="2600" b="1" dirty="0"/>
              <a:t> </a:t>
            </a:r>
            <a:r>
              <a:rPr lang="da-DK" sz="2600" b="1" dirty="0" err="1"/>
              <a:t>different</a:t>
            </a:r>
            <a:r>
              <a:rPr lang="da-DK" sz="2600" b="1" dirty="0"/>
              <a:t> types of </a:t>
            </a:r>
            <a:r>
              <a:rPr lang="da-DK" sz="2600" b="1" dirty="0" err="1"/>
              <a:t>fungi</a:t>
            </a:r>
            <a:r>
              <a:rPr lang="da-DK" sz="2600" b="1" dirty="0"/>
              <a:t>:</a:t>
            </a:r>
          </a:p>
          <a:p>
            <a:pPr lvl="1"/>
            <a:r>
              <a:rPr lang="da-DK" sz="2600" dirty="0" err="1">
                <a:solidFill>
                  <a:srgbClr val="0070C0"/>
                </a:solidFill>
              </a:rPr>
              <a:t>Many</a:t>
            </a:r>
            <a:r>
              <a:rPr lang="da-DK" sz="2600" dirty="0">
                <a:solidFill>
                  <a:srgbClr val="0070C0"/>
                </a:solidFill>
              </a:rPr>
              <a:t> </a:t>
            </a:r>
            <a:r>
              <a:rPr lang="da-DK" sz="2600" dirty="0" err="1">
                <a:solidFill>
                  <a:srgbClr val="0070C0"/>
                </a:solidFill>
              </a:rPr>
              <a:t>surprises</a:t>
            </a:r>
            <a:r>
              <a:rPr lang="da-DK" sz="2600" dirty="0">
                <a:solidFill>
                  <a:srgbClr val="0070C0"/>
                </a:solidFill>
              </a:rPr>
              <a:t>: </a:t>
            </a:r>
            <a:r>
              <a:rPr lang="da-DK" sz="2600" dirty="0" err="1">
                <a:solidFill>
                  <a:srgbClr val="0070C0"/>
                </a:solidFill>
              </a:rPr>
              <a:t>includes</a:t>
            </a:r>
            <a:r>
              <a:rPr lang="da-DK" sz="2600" dirty="0">
                <a:solidFill>
                  <a:srgbClr val="0070C0"/>
                </a:solidFill>
              </a:rPr>
              <a:t> </a:t>
            </a:r>
            <a:r>
              <a:rPr lang="da-DK" sz="2600" dirty="0" err="1">
                <a:solidFill>
                  <a:srgbClr val="0070C0"/>
                </a:solidFill>
              </a:rPr>
              <a:t>e.g</a:t>
            </a:r>
            <a:r>
              <a:rPr lang="da-DK" sz="2600" dirty="0">
                <a:solidFill>
                  <a:srgbClr val="0070C0"/>
                </a:solidFill>
              </a:rPr>
              <a:t>. </a:t>
            </a:r>
            <a:r>
              <a:rPr lang="da-DK" sz="2600" dirty="0" err="1">
                <a:solidFill>
                  <a:srgbClr val="0070C0"/>
                </a:solidFill>
              </a:rPr>
              <a:t>endophytes</a:t>
            </a:r>
            <a:r>
              <a:rPr lang="da-DK" sz="2600" dirty="0">
                <a:solidFill>
                  <a:srgbClr val="0070C0"/>
                </a:solidFill>
              </a:rPr>
              <a:t> and </a:t>
            </a:r>
            <a:r>
              <a:rPr lang="da-DK" sz="2600" dirty="0" err="1">
                <a:solidFill>
                  <a:srgbClr val="0070C0"/>
                </a:solidFill>
              </a:rPr>
              <a:t>stone-fungi</a:t>
            </a:r>
            <a:r>
              <a:rPr lang="da-DK" sz="2600" dirty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da-DK" sz="2600" dirty="0" err="1">
                <a:solidFill>
                  <a:srgbClr val="0070C0"/>
                </a:solidFill>
              </a:rPr>
              <a:t>Strongest</a:t>
            </a:r>
            <a:r>
              <a:rPr lang="da-DK" sz="2600" dirty="0">
                <a:solidFill>
                  <a:srgbClr val="0070C0"/>
                </a:solidFill>
              </a:rPr>
              <a:t> </a:t>
            </a:r>
            <a:r>
              <a:rPr lang="da-DK" sz="2600" dirty="0" err="1">
                <a:solidFill>
                  <a:srgbClr val="0070C0"/>
                </a:solidFill>
              </a:rPr>
              <a:t>degrading</a:t>
            </a:r>
            <a:r>
              <a:rPr lang="da-DK" sz="2600" dirty="0">
                <a:solidFill>
                  <a:srgbClr val="0070C0"/>
                </a:solidFill>
              </a:rPr>
              <a:t> </a:t>
            </a:r>
            <a:r>
              <a:rPr lang="da-DK" sz="2600" dirty="0" err="1">
                <a:solidFill>
                  <a:srgbClr val="0070C0"/>
                </a:solidFill>
              </a:rPr>
              <a:t>capacity</a:t>
            </a:r>
            <a:r>
              <a:rPr lang="da-DK" sz="2600" dirty="0">
                <a:solidFill>
                  <a:srgbClr val="0070C0"/>
                </a:solidFill>
              </a:rPr>
              <a:t>: </a:t>
            </a:r>
            <a:r>
              <a:rPr lang="da-DK" sz="2600" dirty="0" err="1">
                <a:solidFill>
                  <a:srgbClr val="0070C0"/>
                </a:solidFill>
              </a:rPr>
              <a:t>rumen</a:t>
            </a:r>
            <a:r>
              <a:rPr lang="da-DK" sz="2600" dirty="0">
                <a:solidFill>
                  <a:srgbClr val="0070C0"/>
                </a:solidFill>
              </a:rPr>
              <a:t> </a:t>
            </a:r>
            <a:r>
              <a:rPr lang="da-DK" sz="2600" dirty="0" err="1">
                <a:solidFill>
                  <a:srgbClr val="0070C0"/>
                </a:solidFill>
              </a:rPr>
              <a:t>fungi</a:t>
            </a:r>
            <a:endParaRPr lang="da-DK" sz="2600" dirty="0">
              <a:solidFill>
                <a:srgbClr val="0070C0"/>
              </a:solidFill>
            </a:endParaRPr>
          </a:p>
          <a:p>
            <a:endParaRPr lang="da-DK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4B8D77-DA8D-4DA9-82FE-91FD2872A3AD}"/>
              </a:ext>
            </a:extLst>
          </p:cNvPr>
          <p:cNvSpPr/>
          <p:nvPr/>
        </p:nvSpPr>
        <p:spPr>
          <a:xfrm>
            <a:off x="953239" y="5853797"/>
            <a:ext cx="98593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b="1" i="1" dirty="0">
                <a:solidFill>
                  <a:srgbClr val="0070C0"/>
                </a:solidFill>
              </a:rPr>
              <a:t>Lange, L.; Barrett, K.; Meyer, A.S., 2021: </a:t>
            </a:r>
            <a:r>
              <a:rPr lang="da-DK" i="1" dirty="0"/>
              <a:t>New Method for </a:t>
            </a:r>
            <a:r>
              <a:rPr lang="da-DK" i="1" dirty="0" err="1"/>
              <a:t>Identifying</a:t>
            </a:r>
            <a:r>
              <a:rPr lang="da-DK" i="1" dirty="0"/>
              <a:t> Fungal Kingdom </a:t>
            </a:r>
            <a:r>
              <a:rPr lang="da-DK" i="1" dirty="0" err="1"/>
              <a:t>Enzyme</a:t>
            </a:r>
            <a:r>
              <a:rPr lang="da-DK" i="1" dirty="0"/>
              <a:t> Hotspots from </a:t>
            </a:r>
            <a:r>
              <a:rPr lang="da-DK" i="1" dirty="0" err="1"/>
              <a:t>Genome</a:t>
            </a:r>
            <a:r>
              <a:rPr lang="da-DK" i="1" dirty="0"/>
              <a:t> </a:t>
            </a:r>
            <a:r>
              <a:rPr lang="da-DK" i="1" dirty="0" err="1"/>
              <a:t>Sequences</a:t>
            </a:r>
            <a:r>
              <a:rPr lang="da-DK" i="1" dirty="0"/>
              <a:t>. J. </a:t>
            </a:r>
            <a:r>
              <a:rPr lang="da-DK" i="1" dirty="0" err="1"/>
              <a:t>Fungi</a:t>
            </a:r>
            <a:r>
              <a:rPr lang="da-DK" i="1" dirty="0"/>
              <a:t> 7, 207</a:t>
            </a:r>
          </a:p>
        </p:txBody>
      </p:sp>
    </p:spTree>
    <p:extLst>
      <p:ext uri="{BB962C8B-B14F-4D97-AF65-F5344CB8AC3E}">
        <p14:creationId xmlns:p14="http://schemas.microsoft.com/office/powerpoint/2010/main" val="1421587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2719" y="1728480"/>
            <a:ext cx="1764631" cy="21088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32718" y="3163566"/>
            <a:ext cx="1764631" cy="67376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462235" y="1747802"/>
            <a:ext cx="1497533" cy="1381726"/>
            <a:chOff x="1686083" y="2656527"/>
            <a:chExt cx="1426922" cy="131657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66286" y="3656468"/>
              <a:ext cx="303089" cy="30331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49530" y="2877375"/>
              <a:ext cx="840674" cy="84128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19684" y="3742070"/>
              <a:ext cx="194157" cy="19429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47330" y="3569965"/>
              <a:ext cx="402844" cy="40313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86083" y="2710301"/>
              <a:ext cx="412663" cy="41296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03262" y="2656527"/>
              <a:ext cx="509743" cy="51011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68920" y="3667726"/>
              <a:ext cx="132294" cy="13239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21698" y="3821254"/>
              <a:ext cx="132294" cy="132391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16070" y="3428335"/>
              <a:ext cx="108236" cy="108315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83837" y="3476488"/>
              <a:ext cx="108236" cy="10831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41937" y="3176425"/>
              <a:ext cx="108236" cy="108315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42054" y="2744962"/>
              <a:ext cx="91763" cy="9183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82156" y="3158086"/>
              <a:ext cx="91763" cy="91830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>
          <a:xfrm>
            <a:off x="1459659" y="3224104"/>
            <a:ext cx="15334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Obtain NCBI’s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fungal genomes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7293656" y="1856655"/>
            <a:ext cx="1525137" cy="1197264"/>
            <a:chOff x="8944667" y="841154"/>
            <a:chExt cx="2762558" cy="2168664"/>
          </a:xfrm>
        </p:grpSpPr>
        <p:pic>
          <p:nvPicPr>
            <p:cNvPr id="24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246"/>
            <a:stretch/>
          </p:blipFill>
          <p:spPr bwMode="auto">
            <a:xfrm rot="20848084">
              <a:off x="8944667" y="967595"/>
              <a:ext cx="661440" cy="919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711260">
              <a:off x="9488075" y="841154"/>
              <a:ext cx="1573783" cy="2168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20888740" flipH="1">
              <a:off x="9031083" y="2042201"/>
              <a:ext cx="385371" cy="531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12237873" flipH="1">
              <a:off x="10982371" y="2111238"/>
              <a:ext cx="385371" cy="531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3040837" flipH="1">
              <a:off x="11285985" y="1051145"/>
              <a:ext cx="288698" cy="39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7422878" flipH="1">
              <a:off x="11471074" y="1567213"/>
              <a:ext cx="198614" cy="273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4479389" flipH="1">
              <a:off x="11421073" y="2004317"/>
              <a:ext cx="142186" cy="195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14745292" flipH="1">
              <a:off x="10761444" y="2610334"/>
              <a:ext cx="201535" cy="277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Rectangle 33"/>
          <p:cNvSpPr/>
          <p:nvPr/>
        </p:nvSpPr>
        <p:spPr>
          <a:xfrm>
            <a:off x="3277130" y="1731827"/>
            <a:ext cx="1764631" cy="21088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277129" y="3166913"/>
            <a:ext cx="1764631" cy="67376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urved Right Arrow 35"/>
          <p:cNvSpPr/>
          <p:nvPr/>
        </p:nvSpPr>
        <p:spPr>
          <a:xfrm rot="5400000" flipV="1">
            <a:off x="2848879" y="792301"/>
            <a:ext cx="487422" cy="1582018"/>
          </a:xfrm>
          <a:prstGeom prst="curved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26494" y="1744681"/>
            <a:ext cx="1746899" cy="138484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326494" y="3224103"/>
            <a:ext cx="1658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bg1"/>
                </a:solidFill>
              </a:rPr>
              <a:t>Ab initio </a:t>
            </a:r>
            <a:r>
              <a:rPr lang="en-US" sz="1600" b="1" dirty="0">
                <a:solidFill>
                  <a:schemeClr val="bg1"/>
                </a:solidFill>
              </a:rPr>
              <a:t>predict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genomic proteins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171709" y="1744522"/>
            <a:ext cx="1764631" cy="21088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7171708" y="3179608"/>
            <a:ext cx="1764631" cy="67376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7132771" y="3224103"/>
            <a:ext cx="1879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CUPP prediction of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molecular functions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095899" y="1752543"/>
            <a:ext cx="1764631" cy="21088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95898" y="3187629"/>
            <a:ext cx="1764631" cy="67376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8" descr="Fiber and nonstarch polysaccharide content and variation in common crops  used in broiler diets. | Semantic Scholar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44"/>
          <a:stretch/>
        </p:blipFill>
        <p:spPr bwMode="auto">
          <a:xfrm rot="5400000" flipH="1">
            <a:off x="9182783" y="1748418"/>
            <a:ext cx="1590859" cy="159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9235575" y="3262024"/>
            <a:ext cx="1485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Assignment to 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substrate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332717" y="3969066"/>
            <a:ext cx="9527811" cy="21088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1332716" y="5404152"/>
            <a:ext cx="9527811" cy="67376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Curved Right Arrow 51"/>
          <p:cNvSpPr/>
          <p:nvPr/>
        </p:nvSpPr>
        <p:spPr>
          <a:xfrm rot="10800000" flipV="1">
            <a:off x="10466233" y="2725503"/>
            <a:ext cx="753390" cy="2223662"/>
          </a:xfrm>
          <a:prstGeom prst="curved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53" name="Table 52"/>
          <p:cNvGraphicFramePr>
            <a:graphicFrameLocks noGrp="1"/>
          </p:cNvGraphicFramePr>
          <p:nvPr>
            <p:extLst/>
          </p:nvPr>
        </p:nvGraphicFramePr>
        <p:xfrm>
          <a:off x="3044282" y="4103408"/>
          <a:ext cx="6073140" cy="1152525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1551697">
                  <a:extLst>
                    <a:ext uri="{9D8B030D-6E8A-4147-A177-3AD203B41FA5}">
                      <a16:colId xmlns:a16="http://schemas.microsoft.com/office/drawing/2014/main" val="1213316041"/>
                    </a:ext>
                  </a:extLst>
                </a:gridCol>
                <a:gridCol w="1551697">
                  <a:extLst>
                    <a:ext uri="{9D8B030D-6E8A-4147-A177-3AD203B41FA5}">
                      <a16:colId xmlns:a16="http://schemas.microsoft.com/office/drawing/2014/main" val="1929690848"/>
                    </a:ext>
                  </a:extLst>
                </a:gridCol>
                <a:gridCol w="1551697">
                  <a:extLst>
                    <a:ext uri="{9D8B030D-6E8A-4147-A177-3AD203B41FA5}">
                      <a16:colId xmlns:a16="http://schemas.microsoft.com/office/drawing/2014/main" val="560572632"/>
                    </a:ext>
                  </a:extLst>
                </a:gridCol>
                <a:gridCol w="1418049">
                  <a:extLst>
                    <a:ext uri="{9D8B030D-6E8A-4147-A177-3AD203B41FA5}">
                      <a16:colId xmlns:a16="http://schemas.microsoft.com/office/drawing/2014/main" val="98615728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Cellulose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Xylan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Pectin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Lignin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5966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3.2.1.21;GH1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3.1.1.72;CE3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3.2.1.23;GH1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1.10.3.*;AA1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663165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3.2.1.*;GH1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3.1.1.72;CE4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3.2.1.23;GH2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GENERAL;AA2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892714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3.2.1.21;GH3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3.1.1.72;CE5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3.2.1.31;GH2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1.11.1.13;AA2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435756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3.2.1.74;GH3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GENERAL;CE6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3.2.1.55;GH2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1.11.1.16;AA2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015403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DK" sz="900" dirty="0">
                          <a:effectLst/>
                        </a:rPr>
                        <a:t>…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DK" sz="900" dirty="0">
                          <a:effectLst/>
                        </a:rPr>
                        <a:t>…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DK" sz="900" dirty="0">
                          <a:effectLst/>
                        </a:rPr>
                        <a:t>…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DK" sz="900" dirty="0">
                          <a:effectLst/>
                        </a:rPr>
                        <a:t>…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14173541"/>
                  </a:ext>
                </a:extLst>
              </a:tr>
            </a:tbl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1327121" y="5448648"/>
            <a:ext cx="9533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The CUPP predicted molecular function (EC number) is combined with the CUPP annotation to predicted CAZy family. Each of the “Function;Family” observations are assigned to their respective polysaccharide substrates.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5360334" y="1848634"/>
            <a:ext cx="1525137" cy="1197264"/>
            <a:chOff x="8944667" y="841154"/>
            <a:chExt cx="2762558" cy="2168664"/>
          </a:xfrm>
        </p:grpSpPr>
        <p:pic>
          <p:nvPicPr>
            <p:cNvPr id="56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246"/>
            <a:stretch/>
          </p:blipFill>
          <p:spPr bwMode="auto">
            <a:xfrm rot="20848084">
              <a:off x="8944667" y="967595"/>
              <a:ext cx="661440" cy="919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711260">
              <a:off x="9488075" y="841154"/>
              <a:ext cx="1573783" cy="2168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20888740" flipH="1">
              <a:off x="9031083" y="2042201"/>
              <a:ext cx="385371" cy="531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12237873" flipH="1">
              <a:off x="10982371" y="2111238"/>
              <a:ext cx="385371" cy="531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3040837" flipH="1">
              <a:off x="11285985" y="1051145"/>
              <a:ext cx="288698" cy="39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7422878" flipH="1">
              <a:off x="11471074" y="1567213"/>
              <a:ext cx="198614" cy="273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4479389" flipH="1">
              <a:off x="11421073" y="2004317"/>
              <a:ext cx="142186" cy="195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10" descr="Enzymes*# - Biology LibreTexts"/>
            <p:cNvPicPr>
              <a:picLocks noChangeAspect="1" noChangeArrowheads="1"/>
            </p:cNvPicPr>
            <p:nvPr/>
          </p:nvPicPr>
          <p:blipFill rotWithShape="1"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72"/>
            <a:stretch/>
          </p:blipFill>
          <p:spPr bwMode="auto">
            <a:xfrm rot="14745292" flipH="1">
              <a:off x="10761444" y="2610334"/>
              <a:ext cx="201535" cy="277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4" name="Rectangle 63"/>
          <p:cNvSpPr/>
          <p:nvPr/>
        </p:nvSpPr>
        <p:spPr>
          <a:xfrm>
            <a:off x="5238387" y="1736501"/>
            <a:ext cx="1764631" cy="21088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5238386" y="3171587"/>
            <a:ext cx="1764631" cy="67376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5244692" y="3232124"/>
            <a:ext cx="1788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CUPP prediction of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CAZy family</a:t>
            </a:r>
          </a:p>
        </p:txBody>
      </p:sp>
      <p:sp>
        <p:nvSpPr>
          <p:cNvPr id="67" name="Curved Right Arrow 66"/>
          <p:cNvSpPr/>
          <p:nvPr/>
        </p:nvSpPr>
        <p:spPr>
          <a:xfrm rot="5400000" flipV="1">
            <a:off x="4860337" y="792301"/>
            <a:ext cx="487422" cy="1582018"/>
          </a:xfrm>
          <a:prstGeom prst="curved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Curved Right Arrow 67"/>
          <p:cNvSpPr/>
          <p:nvPr/>
        </p:nvSpPr>
        <p:spPr>
          <a:xfrm rot="5400000" flipV="1">
            <a:off x="6930030" y="792301"/>
            <a:ext cx="487422" cy="1582018"/>
          </a:xfrm>
          <a:prstGeom prst="curved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Curved Right Arrow 68"/>
          <p:cNvSpPr/>
          <p:nvPr/>
        </p:nvSpPr>
        <p:spPr>
          <a:xfrm rot="5400000" flipV="1">
            <a:off x="8929622" y="792301"/>
            <a:ext cx="487422" cy="1582018"/>
          </a:xfrm>
          <a:prstGeom prst="curved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3E1291-FF6C-4350-ADD0-B87D3B4D7B42}"/>
              </a:ext>
            </a:extLst>
          </p:cNvPr>
          <p:cNvSpPr txBox="1"/>
          <p:nvPr/>
        </p:nvSpPr>
        <p:spPr>
          <a:xfrm>
            <a:off x="1332717" y="244340"/>
            <a:ext cx="9527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rgbClr val="0070C0"/>
                </a:solidFill>
                <a:highlight>
                  <a:srgbClr val="FFFF00"/>
                </a:highlight>
              </a:rPr>
              <a:t>The </a:t>
            </a:r>
            <a:r>
              <a:rPr lang="da-DK" sz="2400" b="1" dirty="0" err="1">
                <a:solidFill>
                  <a:srgbClr val="0070C0"/>
                </a:solidFill>
                <a:highlight>
                  <a:srgbClr val="FFFF00"/>
                </a:highlight>
              </a:rPr>
              <a:t>Hot-Spot</a:t>
            </a:r>
            <a:r>
              <a:rPr lang="da-DK" sz="2400" b="1" dirty="0">
                <a:solidFill>
                  <a:srgbClr val="0070C0"/>
                </a:solidFill>
                <a:highlight>
                  <a:srgbClr val="FFFF00"/>
                </a:highlight>
              </a:rPr>
              <a:t> </a:t>
            </a:r>
            <a:r>
              <a:rPr lang="da-DK" sz="2400" b="1" dirty="0" err="1">
                <a:solidFill>
                  <a:srgbClr val="0070C0"/>
                </a:solidFill>
                <a:highlight>
                  <a:srgbClr val="FFFF00"/>
                </a:highlight>
              </a:rPr>
              <a:t>analysis</a:t>
            </a:r>
            <a:r>
              <a:rPr lang="da-DK" sz="2400" b="1" dirty="0">
                <a:solidFill>
                  <a:srgbClr val="0070C0"/>
                </a:solidFill>
                <a:highlight>
                  <a:srgbClr val="FFFF00"/>
                </a:highlight>
              </a:rPr>
              <a:t> </a:t>
            </a:r>
            <a:r>
              <a:rPr lang="da-DK" sz="2400" b="1" dirty="0" err="1">
                <a:solidFill>
                  <a:srgbClr val="0070C0"/>
                </a:solidFill>
                <a:highlight>
                  <a:srgbClr val="FFFF00"/>
                </a:highlight>
              </a:rPr>
              <a:t>method</a:t>
            </a:r>
            <a:br>
              <a:rPr lang="da-DK" sz="2400" b="1" dirty="0">
                <a:solidFill>
                  <a:srgbClr val="0070C0"/>
                </a:solidFill>
              </a:rPr>
            </a:br>
            <a:r>
              <a:rPr lang="da-DK" b="1" i="1" dirty="0">
                <a:solidFill>
                  <a:srgbClr val="0070C0"/>
                </a:solidFill>
              </a:rPr>
              <a:t>- </a:t>
            </a:r>
            <a:r>
              <a:rPr lang="da-DK" b="1" i="1" dirty="0" err="1">
                <a:solidFill>
                  <a:srgbClr val="0070C0"/>
                </a:solidFill>
              </a:rPr>
              <a:t>based</a:t>
            </a:r>
            <a:r>
              <a:rPr lang="da-DK" b="1" i="1" dirty="0">
                <a:solidFill>
                  <a:srgbClr val="0070C0"/>
                </a:solidFill>
              </a:rPr>
              <a:t> on CUPP </a:t>
            </a:r>
            <a:r>
              <a:rPr lang="da-DK" b="1" i="1" dirty="0" err="1">
                <a:solidFill>
                  <a:srgbClr val="0070C0"/>
                </a:solidFill>
              </a:rPr>
              <a:t>analysis</a:t>
            </a:r>
            <a:r>
              <a:rPr lang="da-DK" b="1" i="1" dirty="0">
                <a:solidFill>
                  <a:srgbClr val="0070C0"/>
                </a:solidFill>
              </a:rPr>
              <a:t>, </a:t>
            </a:r>
            <a:r>
              <a:rPr lang="da-DK" b="1" i="1" dirty="0" err="1">
                <a:solidFill>
                  <a:srgbClr val="C00000"/>
                </a:solidFill>
              </a:rPr>
              <a:t>summing</a:t>
            </a:r>
            <a:r>
              <a:rPr lang="da-DK" b="1" i="1" dirty="0">
                <a:solidFill>
                  <a:srgbClr val="C00000"/>
                </a:solidFill>
              </a:rPr>
              <a:t> up </a:t>
            </a:r>
            <a:r>
              <a:rPr lang="da-DK" b="1" i="1" dirty="0">
                <a:solidFill>
                  <a:srgbClr val="0070C0"/>
                </a:solidFill>
              </a:rPr>
              <a:t>”</a:t>
            </a:r>
            <a:r>
              <a:rPr lang="da-DK" b="1" i="1" dirty="0" err="1">
                <a:solidFill>
                  <a:srgbClr val="0070C0"/>
                </a:solidFill>
              </a:rPr>
              <a:t>Function;Family</a:t>
            </a:r>
            <a:r>
              <a:rPr lang="da-DK" b="1" i="1" dirty="0">
                <a:solidFill>
                  <a:srgbClr val="0070C0"/>
                </a:solidFill>
              </a:rPr>
              <a:t>” observations </a:t>
            </a:r>
            <a:br>
              <a:rPr lang="da-DK" b="1" i="1" dirty="0">
                <a:solidFill>
                  <a:srgbClr val="0070C0"/>
                </a:solidFill>
              </a:rPr>
            </a:br>
            <a:r>
              <a:rPr lang="da-DK" b="1" i="1" dirty="0">
                <a:solidFill>
                  <a:srgbClr val="0070C0"/>
                </a:solidFill>
              </a:rPr>
              <a:t>- </a:t>
            </a:r>
            <a:r>
              <a:rPr lang="da-DK" b="1" i="1" dirty="0" err="1">
                <a:solidFill>
                  <a:srgbClr val="0070C0"/>
                </a:solidFill>
              </a:rPr>
              <a:t>opening</a:t>
            </a:r>
            <a:r>
              <a:rPr lang="da-DK" b="1" i="1" dirty="0">
                <a:solidFill>
                  <a:srgbClr val="0070C0"/>
                </a:solidFill>
              </a:rPr>
              <a:t> for cross </a:t>
            </a:r>
            <a:r>
              <a:rPr lang="da-DK" b="1" i="1" dirty="0" err="1">
                <a:solidFill>
                  <a:srgbClr val="0070C0"/>
                </a:solidFill>
              </a:rPr>
              <a:t>taxonomy</a:t>
            </a:r>
            <a:r>
              <a:rPr lang="da-DK" b="1" i="1" dirty="0">
                <a:solidFill>
                  <a:srgbClr val="0070C0"/>
                </a:solidFill>
              </a:rPr>
              <a:t> </a:t>
            </a:r>
            <a:r>
              <a:rPr lang="da-DK" b="1" i="1" dirty="0" err="1">
                <a:solidFill>
                  <a:srgbClr val="0070C0"/>
                </a:solidFill>
              </a:rPr>
              <a:t>comparisons</a:t>
            </a:r>
            <a:r>
              <a:rPr lang="da-DK" b="1" i="1" dirty="0">
                <a:solidFill>
                  <a:srgbClr val="0070C0"/>
                </a:solidFill>
              </a:rPr>
              <a:t>, </a:t>
            </a:r>
            <a:r>
              <a:rPr lang="da-DK" b="1" i="1" dirty="0" err="1">
                <a:solidFill>
                  <a:srgbClr val="0070C0"/>
                </a:solidFill>
              </a:rPr>
              <a:t>identifying</a:t>
            </a:r>
            <a:r>
              <a:rPr lang="da-DK" b="1" i="1" dirty="0">
                <a:solidFill>
                  <a:srgbClr val="0070C0"/>
                </a:solidFill>
              </a:rPr>
              <a:t> </a:t>
            </a:r>
            <a:r>
              <a:rPr lang="da-DK" b="1" i="1" dirty="0" err="1">
                <a:solidFill>
                  <a:srgbClr val="C00000"/>
                </a:solidFill>
              </a:rPr>
              <a:t>fungal</a:t>
            </a:r>
            <a:r>
              <a:rPr lang="da-DK" b="1" i="1" dirty="0">
                <a:solidFill>
                  <a:srgbClr val="C00000"/>
                </a:solidFill>
              </a:rPr>
              <a:t> </a:t>
            </a:r>
            <a:r>
              <a:rPr lang="da-DK" b="1" i="1" dirty="0" err="1">
                <a:solidFill>
                  <a:srgbClr val="C00000"/>
                </a:solidFill>
              </a:rPr>
              <a:t>CAZyme</a:t>
            </a:r>
            <a:r>
              <a:rPr lang="da-DK" b="1" i="1" dirty="0">
                <a:solidFill>
                  <a:srgbClr val="C00000"/>
                </a:solidFill>
              </a:rPr>
              <a:t> </a:t>
            </a:r>
            <a:r>
              <a:rPr lang="da-DK" b="1" i="1" dirty="0" err="1">
                <a:solidFill>
                  <a:srgbClr val="C00000"/>
                </a:solidFill>
              </a:rPr>
              <a:t>Hot-Spots</a:t>
            </a:r>
            <a:r>
              <a:rPr lang="da-DK" b="1" i="1" dirty="0">
                <a:solidFill>
                  <a:srgbClr val="C00000"/>
                </a:solidFill>
              </a:rPr>
              <a:t> </a:t>
            </a:r>
            <a:endParaRPr lang="da-DK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05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6" grpId="0" animBg="1"/>
      <p:bldP spid="39" grpId="0"/>
      <p:bldP spid="44" grpId="0"/>
      <p:bldP spid="49" grpId="0"/>
      <p:bldP spid="52" grpId="0" animBg="1"/>
      <p:bldP spid="54" grpId="0"/>
      <p:bldP spid="66" grpId="0"/>
      <p:bldP spid="67" grpId="0" animBg="1"/>
      <p:bldP spid="68" grpId="0" animBg="1"/>
      <p:bldP spid="6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C771A-65BB-46BA-BE92-671927416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097" y="365125"/>
            <a:ext cx="11129229" cy="1325563"/>
          </a:xfrm>
        </p:spPr>
        <p:txBody>
          <a:bodyPr>
            <a:normAutofit/>
          </a:bodyPr>
          <a:lstStyle/>
          <a:p>
            <a:r>
              <a:rPr lang="en-US" sz="2400" b="1" i="1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Hot Spot analysis, example</a:t>
            </a:r>
            <a:br>
              <a:rPr lang="en-US" sz="2800" b="1" dirty="0">
                <a:solidFill>
                  <a:srgbClr val="0070C0"/>
                </a:solidFill>
                <a:latin typeface="+mn-lt"/>
              </a:rPr>
            </a:br>
            <a:r>
              <a:rPr lang="en-US" sz="2800" b="1" dirty="0">
                <a:solidFill>
                  <a:srgbClr val="0070C0"/>
                </a:solidFill>
                <a:latin typeface="+mn-lt"/>
              </a:rPr>
              <a:t>10 top-scoring fungal species, ranked by pectin-degrading capacity </a:t>
            </a:r>
            <a:endParaRPr lang="da-DK" sz="28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7B05273-C720-4C13-8DEE-D82E54DA0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72" y="1938484"/>
            <a:ext cx="12056855" cy="32993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46A2B1-E512-42A5-A04C-1EDBF97B372D}"/>
              </a:ext>
            </a:extLst>
          </p:cNvPr>
          <p:cNvSpPr txBox="1"/>
          <p:nvPr/>
        </p:nvSpPr>
        <p:spPr>
          <a:xfrm>
            <a:off x="231974" y="5591689"/>
            <a:ext cx="104280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i="1" dirty="0">
                <a:solidFill>
                  <a:srgbClr val="0070C0"/>
                </a:solidFill>
              </a:rPr>
              <a:t>Lange, L, Barrett, K, &amp; Meyer, AS, 2021: </a:t>
            </a:r>
            <a:r>
              <a:rPr lang="da-DK" i="1" dirty="0"/>
              <a:t>New Method for </a:t>
            </a:r>
            <a:r>
              <a:rPr lang="da-DK" i="1" dirty="0" err="1"/>
              <a:t>Identifying</a:t>
            </a:r>
            <a:r>
              <a:rPr lang="da-DK" i="1" dirty="0"/>
              <a:t> Fungal Kingdom </a:t>
            </a:r>
            <a:r>
              <a:rPr lang="da-DK" i="1" dirty="0" err="1"/>
              <a:t>Enzyme</a:t>
            </a:r>
            <a:r>
              <a:rPr lang="da-DK" i="1" dirty="0"/>
              <a:t> Hotspots from </a:t>
            </a:r>
          </a:p>
          <a:p>
            <a:r>
              <a:rPr lang="da-DK" i="1" dirty="0" err="1"/>
              <a:t>Genome</a:t>
            </a:r>
            <a:r>
              <a:rPr lang="da-DK" i="1" dirty="0"/>
              <a:t> </a:t>
            </a:r>
            <a:r>
              <a:rPr lang="da-DK" i="1" dirty="0" err="1"/>
              <a:t>Sequences</a:t>
            </a:r>
            <a:r>
              <a:rPr lang="da-DK" i="1" dirty="0"/>
              <a:t>. J. </a:t>
            </a:r>
            <a:r>
              <a:rPr lang="da-DK" i="1" dirty="0" err="1"/>
              <a:t>Fungi</a:t>
            </a:r>
            <a:r>
              <a:rPr lang="da-DK" i="1" dirty="0"/>
              <a:t> 7, 207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43441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FDDE5-208D-43D0-978A-98DE75C27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366"/>
            <a:ext cx="10515600" cy="1061817"/>
          </a:xfrm>
        </p:spPr>
        <p:txBody>
          <a:bodyPr>
            <a:normAutofit fontScale="90000"/>
          </a:bodyPr>
          <a:lstStyle/>
          <a:p>
            <a:r>
              <a:rPr lang="da-DK" sz="3200" b="1" i="1" dirty="0" err="1">
                <a:solidFill>
                  <a:srgbClr val="0070C0"/>
                </a:solidFill>
                <a:latin typeface="+mn-lt"/>
              </a:rPr>
              <a:t>Mycena</a:t>
            </a:r>
            <a:r>
              <a:rPr lang="da-DK" sz="3200" b="1" i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i="1" dirty="0" err="1">
                <a:solidFill>
                  <a:srgbClr val="0070C0"/>
                </a:solidFill>
                <a:latin typeface="+mn-lt"/>
              </a:rPr>
              <a:t>citricolor</a:t>
            </a:r>
            <a:r>
              <a:rPr lang="da-DK" sz="3200" b="1" dirty="0">
                <a:solidFill>
                  <a:srgbClr val="0070C0"/>
                </a:solidFill>
                <a:latin typeface="+mn-lt"/>
              </a:rPr>
              <a:t>, </a:t>
            </a:r>
            <a:r>
              <a:rPr lang="da-DK" sz="2000" b="1" dirty="0">
                <a:solidFill>
                  <a:srgbClr val="0070C0"/>
                </a:solidFill>
                <a:latin typeface="+mn-lt"/>
              </a:rPr>
              <a:t>(</a:t>
            </a:r>
            <a:r>
              <a:rPr lang="da-DK" sz="2000" b="1" dirty="0" err="1">
                <a:solidFill>
                  <a:srgbClr val="0070C0"/>
                </a:solidFill>
                <a:latin typeface="+mn-lt"/>
              </a:rPr>
              <a:t>Agaricales</a:t>
            </a:r>
            <a:r>
              <a:rPr lang="da-DK" sz="2000" b="1" dirty="0">
                <a:solidFill>
                  <a:srgbClr val="0070C0"/>
                </a:solidFill>
                <a:latin typeface="+mn-lt"/>
              </a:rPr>
              <a:t>,</a:t>
            </a:r>
            <a:r>
              <a:rPr lang="da-DK" sz="2000" b="1" dirty="0">
                <a:solidFill>
                  <a:srgbClr val="0070C0"/>
                </a:solidFill>
              </a:rPr>
              <a:t> </a:t>
            </a:r>
            <a:r>
              <a:rPr lang="da-DK" sz="2000" b="1" dirty="0" err="1">
                <a:solidFill>
                  <a:srgbClr val="0070C0"/>
                </a:solidFill>
                <a:latin typeface="+mn-lt"/>
              </a:rPr>
              <a:t>Basidiomycota</a:t>
            </a:r>
            <a:r>
              <a:rPr lang="da-DK" sz="2000" b="1" dirty="0">
                <a:solidFill>
                  <a:srgbClr val="0070C0"/>
                </a:solidFill>
                <a:latin typeface="+mn-lt"/>
              </a:rPr>
              <a:t>)</a:t>
            </a:r>
            <a:br>
              <a:rPr lang="da-DK" sz="2000" b="1" dirty="0">
                <a:solidFill>
                  <a:srgbClr val="0070C0"/>
                </a:solidFill>
                <a:latin typeface="+mn-lt"/>
              </a:rPr>
            </a:br>
            <a:r>
              <a:rPr lang="da-DK" sz="2000" b="1" dirty="0">
                <a:solidFill>
                  <a:srgbClr val="0070C0"/>
                </a:solidFill>
                <a:latin typeface="+mn-lt"/>
              </a:rPr>
              <a:t>-a </a:t>
            </a:r>
            <a:r>
              <a:rPr lang="da-DK" sz="2400" b="1" dirty="0">
                <a:solidFill>
                  <a:srgbClr val="0070C0"/>
                </a:solidFill>
                <a:latin typeface="+mn-lt"/>
              </a:rPr>
              <a:t>Hot Spot for </a:t>
            </a:r>
            <a:r>
              <a:rPr lang="da-DK" sz="2400" b="1" dirty="0" err="1">
                <a:solidFill>
                  <a:srgbClr val="0070C0"/>
                </a:solidFill>
                <a:latin typeface="+mn-lt"/>
              </a:rPr>
              <a:t>pectin</a:t>
            </a:r>
            <a:r>
              <a:rPr lang="da-DK" sz="24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400" b="1" dirty="0" err="1">
                <a:solidFill>
                  <a:srgbClr val="0070C0"/>
                </a:solidFill>
                <a:latin typeface="+mn-lt"/>
              </a:rPr>
              <a:t>degrading</a:t>
            </a:r>
            <a:r>
              <a:rPr lang="da-DK" sz="24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400" b="1" dirty="0" err="1">
                <a:solidFill>
                  <a:srgbClr val="0070C0"/>
                </a:solidFill>
                <a:latin typeface="+mn-lt"/>
              </a:rPr>
              <a:t>CAZymes</a:t>
            </a:r>
            <a:r>
              <a:rPr lang="da-DK" sz="2400" b="1" dirty="0">
                <a:solidFill>
                  <a:srgbClr val="0070C0"/>
                </a:solidFill>
                <a:latin typeface="+mn-lt"/>
              </a:rPr>
              <a:t> </a:t>
            </a:r>
            <a:br>
              <a:rPr lang="da-DK" sz="2400" b="1" dirty="0">
                <a:solidFill>
                  <a:srgbClr val="0070C0"/>
                </a:solidFill>
                <a:latin typeface="+mn-lt"/>
              </a:rPr>
            </a:br>
            <a:endParaRPr lang="da-DK" sz="22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3BB72A-6B51-4DA2-8130-F93981283D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4631" y="1581912"/>
            <a:ext cx="7894655" cy="2939499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5AC829B0-C8FE-4B98-8C92-3512EE246C34}"/>
              </a:ext>
            </a:extLst>
          </p:cNvPr>
          <p:cNvSpPr/>
          <p:nvPr/>
        </p:nvSpPr>
        <p:spPr>
          <a:xfrm rot="20052288">
            <a:off x="4665303" y="3701988"/>
            <a:ext cx="978408" cy="230819"/>
          </a:xfrm>
          <a:prstGeom prst="rightArrow">
            <a:avLst>
              <a:gd name="adj1" fmla="val 38654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B9FC4-FC9E-4B1A-8A7B-62A07817CC6A}"/>
              </a:ext>
            </a:extLst>
          </p:cNvPr>
          <p:cNvSpPr txBox="1"/>
          <p:nvPr/>
        </p:nvSpPr>
        <p:spPr>
          <a:xfrm>
            <a:off x="838200" y="4969956"/>
            <a:ext cx="97904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b="1" i="1" dirty="0" err="1">
                <a:solidFill>
                  <a:srgbClr val="0070C0"/>
                </a:solidFill>
              </a:rPr>
              <a:t>Mycena</a:t>
            </a:r>
            <a:r>
              <a:rPr lang="da-DK" sz="2000" b="1" i="1" dirty="0">
                <a:solidFill>
                  <a:srgbClr val="0070C0"/>
                </a:solidFill>
              </a:rPr>
              <a:t> </a:t>
            </a:r>
            <a:r>
              <a:rPr lang="da-DK" sz="2000" b="1" i="1" dirty="0" err="1">
                <a:solidFill>
                  <a:srgbClr val="0070C0"/>
                </a:solidFill>
              </a:rPr>
              <a:t>citricolor</a:t>
            </a:r>
            <a:r>
              <a:rPr lang="da-DK" sz="2000" b="1" i="1" dirty="0">
                <a:solidFill>
                  <a:srgbClr val="0070C0"/>
                </a:solidFill>
              </a:rPr>
              <a:t> </a:t>
            </a:r>
            <a:r>
              <a:rPr lang="da-DK" sz="2000" b="1" dirty="0" err="1">
                <a:solidFill>
                  <a:srgbClr val="0070C0"/>
                </a:solidFill>
              </a:rPr>
              <a:t>attack</a:t>
            </a:r>
            <a:r>
              <a:rPr lang="da-DK" sz="2000" b="1" dirty="0">
                <a:solidFill>
                  <a:srgbClr val="0070C0"/>
                </a:solidFill>
              </a:rPr>
              <a:t> on </a:t>
            </a:r>
            <a:r>
              <a:rPr lang="da-DK" sz="2000" b="1" dirty="0" err="1">
                <a:solidFill>
                  <a:srgbClr val="0070C0"/>
                </a:solidFill>
              </a:rPr>
              <a:t>coffee</a:t>
            </a:r>
            <a:r>
              <a:rPr lang="da-DK" sz="2000" b="1" dirty="0">
                <a:solidFill>
                  <a:srgbClr val="0070C0"/>
                </a:solidFill>
              </a:rPr>
              <a:t> </a:t>
            </a:r>
            <a:r>
              <a:rPr lang="da-DK" sz="2000" b="1" dirty="0" err="1">
                <a:solidFill>
                  <a:srgbClr val="0070C0"/>
                </a:solidFill>
              </a:rPr>
              <a:t>plants</a:t>
            </a:r>
            <a:r>
              <a:rPr lang="da-DK" sz="2000" b="1" dirty="0">
                <a:solidFill>
                  <a:srgbClr val="0070C0"/>
                </a:solidFill>
              </a:rPr>
              <a:t>, </a:t>
            </a:r>
            <a:r>
              <a:rPr lang="da-DK" sz="2000" b="1" dirty="0" err="1">
                <a:solidFill>
                  <a:srgbClr val="0070C0"/>
                </a:solidFill>
              </a:rPr>
              <a:t>leaves</a:t>
            </a:r>
            <a:r>
              <a:rPr lang="da-DK" sz="2000" b="1" dirty="0">
                <a:solidFill>
                  <a:srgbClr val="0070C0"/>
                </a:solidFill>
              </a:rPr>
              <a:t> and </a:t>
            </a:r>
            <a:r>
              <a:rPr lang="da-DK" sz="2000" b="1" dirty="0" err="1">
                <a:solidFill>
                  <a:srgbClr val="0070C0"/>
                </a:solidFill>
              </a:rPr>
              <a:t>fruits</a:t>
            </a:r>
            <a:r>
              <a:rPr lang="da-DK" sz="2000" b="1" dirty="0">
                <a:solidFill>
                  <a:srgbClr val="0070C0"/>
                </a:solidFill>
              </a:rPr>
              <a:t>, </a:t>
            </a:r>
            <a:r>
              <a:rPr lang="da-DK" sz="2000" b="1" dirty="0" err="1">
                <a:solidFill>
                  <a:srgbClr val="0070C0"/>
                </a:solidFill>
              </a:rPr>
              <a:t>illustrates</a:t>
            </a:r>
            <a:r>
              <a:rPr lang="da-DK" sz="2000" b="1" dirty="0">
                <a:solidFill>
                  <a:srgbClr val="0070C0"/>
                </a:solidFill>
              </a:rPr>
              <a:t> massive </a:t>
            </a:r>
            <a:r>
              <a:rPr lang="da-DK" sz="2000" b="1" dirty="0" err="1">
                <a:solidFill>
                  <a:srgbClr val="0070C0"/>
                </a:solidFill>
              </a:rPr>
              <a:t>degradation</a:t>
            </a:r>
            <a:endParaRPr lang="da-DK" sz="2000" b="1" dirty="0">
              <a:solidFill>
                <a:srgbClr val="0070C0"/>
              </a:solidFill>
            </a:endParaRPr>
          </a:p>
          <a:p>
            <a:r>
              <a:rPr lang="da-DK" sz="2000" b="1" dirty="0">
                <a:solidFill>
                  <a:srgbClr val="0070C0"/>
                </a:solidFill>
              </a:rPr>
              <a:t> of plant </a:t>
            </a:r>
            <a:r>
              <a:rPr lang="da-DK" sz="2000" b="1" dirty="0" err="1">
                <a:solidFill>
                  <a:srgbClr val="0070C0"/>
                </a:solidFill>
              </a:rPr>
              <a:t>tissue</a:t>
            </a:r>
            <a:r>
              <a:rPr lang="da-DK" sz="2000" b="1" dirty="0">
                <a:solidFill>
                  <a:srgbClr val="0070C0"/>
                </a:solidFill>
              </a:rPr>
              <a:t>, </a:t>
            </a:r>
            <a:r>
              <a:rPr lang="da-DK" sz="2000" b="1" dirty="0" err="1">
                <a:solidFill>
                  <a:srgbClr val="0070C0"/>
                </a:solidFill>
              </a:rPr>
              <a:t>creating</a:t>
            </a:r>
            <a:r>
              <a:rPr lang="da-DK" sz="2000" b="1" dirty="0">
                <a:solidFill>
                  <a:srgbClr val="0070C0"/>
                </a:solidFill>
              </a:rPr>
              <a:t> holes in the </a:t>
            </a:r>
            <a:r>
              <a:rPr lang="da-DK" sz="2000" b="1" dirty="0" err="1">
                <a:solidFill>
                  <a:srgbClr val="0070C0"/>
                </a:solidFill>
              </a:rPr>
              <a:t>leaves</a:t>
            </a:r>
            <a:r>
              <a:rPr lang="da-DK" sz="2000" b="1" dirty="0">
                <a:solidFill>
                  <a:srgbClr val="0070C0"/>
                </a:solidFill>
              </a:rPr>
              <a:t> and </a:t>
            </a:r>
            <a:r>
              <a:rPr lang="da-DK" sz="2000" b="1" dirty="0" err="1">
                <a:solidFill>
                  <a:srgbClr val="0070C0"/>
                </a:solidFill>
              </a:rPr>
              <a:t>sunking</a:t>
            </a:r>
            <a:r>
              <a:rPr lang="da-DK" sz="2000" b="1" dirty="0">
                <a:solidFill>
                  <a:srgbClr val="0070C0"/>
                </a:solidFill>
              </a:rPr>
              <a:t> in parts of the </a:t>
            </a:r>
            <a:r>
              <a:rPr lang="da-DK" sz="2000" b="1" dirty="0" err="1">
                <a:solidFill>
                  <a:srgbClr val="0070C0"/>
                </a:solidFill>
              </a:rPr>
              <a:t>berries</a:t>
            </a:r>
            <a:endParaRPr lang="da-DK" sz="2000" b="1" dirty="0">
              <a:solidFill>
                <a:srgbClr val="0070C0"/>
              </a:solidFill>
            </a:endParaRPr>
          </a:p>
          <a:p>
            <a:r>
              <a:rPr lang="da-DK" sz="1600" i="1" dirty="0"/>
              <a:t>Photo, </a:t>
            </a:r>
            <a:r>
              <a:rPr lang="da-DK" sz="1600" i="1" dirty="0" err="1"/>
              <a:t>courtecy</a:t>
            </a:r>
            <a:r>
              <a:rPr lang="da-DK" sz="1600" i="1" dirty="0"/>
              <a:t> of Andrew </a:t>
            </a:r>
            <a:r>
              <a:rPr lang="da-DK" sz="1600" i="1" dirty="0" err="1"/>
              <a:t>Dominick</a:t>
            </a:r>
            <a:r>
              <a:rPr lang="da-DK" sz="1600" i="1" dirty="0"/>
              <a:t>, University of Wisconsin-La Crosse </a:t>
            </a:r>
          </a:p>
        </p:txBody>
      </p:sp>
    </p:spTree>
    <p:extLst>
      <p:ext uri="{BB962C8B-B14F-4D97-AF65-F5344CB8AC3E}">
        <p14:creationId xmlns:p14="http://schemas.microsoft.com/office/powerpoint/2010/main" val="916830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3DA2C-DCDE-4005-8012-F6578D13AC0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8425"/>
            <a:ext cx="12192000" cy="6613525"/>
          </a:xfrm>
        </p:spPr>
        <p:txBody>
          <a:bodyPr/>
          <a:lstStyle/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7B12B60-B113-41AD-81DA-A32F1FD559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1474839"/>
              </p:ext>
            </p:extLst>
          </p:nvPr>
        </p:nvGraphicFramePr>
        <p:xfrm>
          <a:off x="1939033" y="3819637"/>
          <a:ext cx="7728751" cy="289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3" imgW="5395225" imgH="2019172" progId="Excel.Sheet.12">
                  <p:embed/>
                </p:oleObj>
              </mc:Choice>
              <mc:Fallback>
                <p:oleObj name="Worksheet" r:id="rId3" imgW="5395225" imgH="2019172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7B12B60-B113-41AD-81DA-A32F1FD559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39033" y="3819637"/>
                        <a:ext cx="7728751" cy="2892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DB28EB7-5743-48CB-9D1B-4D8A929AAF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9033" y="98425"/>
            <a:ext cx="7728750" cy="3435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844021-6E9F-42EF-B466-B84D136B146D}"/>
              </a:ext>
            </a:extLst>
          </p:cNvPr>
          <p:cNvSpPr txBox="1"/>
          <p:nvPr/>
        </p:nvSpPr>
        <p:spPr>
          <a:xfrm>
            <a:off x="2524216" y="3755255"/>
            <a:ext cx="1550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>
                <a:solidFill>
                  <a:srgbClr val="0070C0"/>
                </a:solidFill>
              </a:rPr>
              <a:t>\Lignin </a:t>
            </a:r>
            <a:r>
              <a:rPr lang="da-DK" b="1" dirty="0" err="1">
                <a:solidFill>
                  <a:srgbClr val="0070C0"/>
                </a:solidFill>
              </a:rPr>
              <a:t>ranked</a:t>
            </a:r>
            <a:endParaRPr lang="da-DK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49F1A9-1D39-4FE8-AD79-44B4D8B6F839}"/>
              </a:ext>
            </a:extLst>
          </p:cNvPr>
          <p:cNvSpPr txBox="1"/>
          <p:nvPr/>
        </p:nvSpPr>
        <p:spPr>
          <a:xfrm>
            <a:off x="9870210" y="532660"/>
            <a:ext cx="23466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>
                <a:solidFill>
                  <a:srgbClr val="0070C0"/>
                </a:solidFill>
              </a:rPr>
              <a:t>HOT-SPOT ANALYSIS,</a:t>
            </a:r>
          </a:p>
          <a:p>
            <a:r>
              <a:rPr lang="da-DK" b="1" dirty="0">
                <a:solidFill>
                  <a:srgbClr val="0070C0"/>
                </a:solidFill>
              </a:rPr>
              <a:t>Top-scoring species for</a:t>
            </a:r>
          </a:p>
          <a:p>
            <a:r>
              <a:rPr lang="da-DK" b="1" dirty="0" err="1">
                <a:solidFill>
                  <a:srgbClr val="0070C0"/>
                </a:solidFill>
              </a:rPr>
              <a:t>Xylan-ranked</a:t>
            </a:r>
            <a:r>
              <a:rPr lang="da-DK" b="1" dirty="0">
                <a:solidFill>
                  <a:srgbClr val="0070C0"/>
                </a:solidFill>
              </a:rPr>
              <a:t> &amp;</a:t>
            </a:r>
          </a:p>
          <a:p>
            <a:r>
              <a:rPr lang="da-DK" b="1" dirty="0">
                <a:solidFill>
                  <a:srgbClr val="0070C0"/>
                </a:solidFill>
              </a:rPr>
              <a:t>Lignin-</a:t>
            </a:r>
            <a:r>
              <a:rPr lang="da-DK" b="1" dirty="0" err="1">
                <a:solidFill>
                  <a:srgbClr val="0070C0"/>
                </a:solidFill>
              </a:rPr>
              <a:t>ranked</a:t>
            </a:r>
            <a:r>
              <a:rPr lang="da-DK" b="1" dirty="0">
                <a:solidFill>
                  <a:srgbClr val="0070C0"/>
                </a:solidFill>
              </a:rPr>
              <a:t> </a:t>
            </a:r>
          </a:p>
          <a:p>
            <a:r>
              <a:rPr lang="da-DK" b="1" dirty="0">
                <a:solidFill>
                  <a:srgbClr val="0070C0"/>
                </a:solidFill>
              </a:rPr>
              <a:t>Fungal Kingdom </a:t>
            </a:r>
          </a:p>
          <a:p>
            <a:r>
              <a:rPr lang="da-DK" b="1" dirty="0">
                <a:solidFill>
                  <a:srgbClr val="0070C0"/>
                </a:solidFill>
              </a:rPr>
              <a:t>~2000 </a:t>
            </a:r>
            <a:r>
              <a:rPr lang="da-DK" b="1" dirty="0" err="1">
                <a:solidFill>
                  <a:srgbClr val="0070C0"/>
                </a:solidFill>
              </a:rPr>
              <a:t>genomes</a:t>
            </a:r>
            <a:endParaRPr lang="da-DK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630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A9678-7827-46F9-8A6B-89CFA21BA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256"/>
            <a:ext cx="10515600" cy="1038188"/>
          </a:xfrm>
        </p:spPr>
        <p:txBody>
          <a:bodyPr>
            <a:normAutofit/>
          </a:bodyPr>
          <a:lstStyle/>
          <a:p>
            <a:r>
              <a:rPr lang="da-DK" sz="3200" b="1" dirty="0" err="1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Conclusions</a:t>
            </a:r>
            <a:endParaRPr lang="da-DK" sz="3200" b="1" dirty="0">
              <a:solidFill>
                <a:srgbClr val="0070C0"/>
              </a:solidFill>
              <a:highlight>
                <a:srgbClr val="FFFF00"/>
              </a:highlight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BE633-3E06-477B-9F8F-8DC0E2144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614" y="949911"/>
            <a:ext cx="10702771" cy="4605615"/>
          </a:xfrm>
        </p:spPr>
        <p:txBody>
          <a:bodyPr>
            <a:noAutofit/>
          </a:bodyPr>
          <a:lstStyle/>
          <a:p>
            <a:r>
              <a:rPr lang="da-DK" sz="2400" dirty="0" err="1"/>
              <a:t>Combining</a:t>
            </a:r>
            <a:r>
              <a:rPr lang="da-DK" sz="2400" dirty="0"/>
              <a:t> </a:t>
            </a:r>
            <a:r>
              <a:rPr lang="da-DK" sz="2400" b="1" dirty="0">
                <a:solidFill>
                  <a:srgbClr val="0070C0"/>
                </a:solidFill>
              </a:rPr>
              <a:t>CUPP, EPR &amp; </a:t>
            </a:r>
            <a:r>
              <a:rPr lang="da-DK" sz="2400" b="1" dirty="0" err="1">
                <a:solidFill>
                  <a:srgbClr val="0070C0"/>
                </a:solidFill>
              </a:rPr>
              <a:t>HotSpot</a:t>
            </a:r>
            <a:r>
              <a:rPr lang="da-DK" sz="2400" b="1" dirty="0">
                <a:solidFill>
                  <a:srgbClr val="0070C0"/>
                </a:solidFill>
              </a:rPr>
              <a:t> </a:t>
            </a:r>
            <a:r>
              <a:rPr lang="da-DK" sz="2400" dirty="0">
                <a:solidFill>
                  <a:srgbClr val="0070C0"/>
                </a:solidFill>
              </a:rPr>
              <a:t>=&gt;</a:t>
            </a:r>
            <a:r>
              <a:rPr lang="da-DK" sz="2400" dirty="0" err="1">
                <a:solidFill>
                  <a:srgbClr val="0070C0"/>
                </a:solidFill>
              </a:rPr>
              <a:t>function-targeted</a:t>
            </a:r>
            <a:r>
              <a:rPr lang="da-DK" sz="2400" dirty="0">
                <a:solidFill>
                  <a:srgbClr val="0070C0"/>
                </a:solidFill>
              </a:rPr>
              <a:t> </a:t>
            </a:r>
            <a:r>
              <a:rPr lang="da-DK" sz="2400" dirty="0" err="1">
                <a:solidFill>
                  <a:srgbClr val="0070C0"/>
                </a:solidFill>
              </a:rPr>
              <a:t>enzyme</a:t>
            </a:r>
            <a:r>
              <a:rPr lang="da-DK" sz="2400" dirty="0">
                <a:solidFill>
                  <a:srgbClr val="0070C0"/>
                </a:solidFill>
              </a:rPr>
              <a:t>-profiling &amp; </a:t>
            </a:r>
            <a:r>
              <a:rPr lang="da-DK" sz="2400" dirty="0" err="1">
                <a:solidFill>
                  <a:srgbClr val="0070C0"/>
                </a:solidFill>
              </a:rPr>
              <a:t>discovery</a:t>
            </a:r>
            <a:r>
              <a:rPr lang="da-DK" sz="2400" dirty="0">
                <a:solidFill>
                  <a:srgbClr val="0070C0"/>
                </a:solidFill>
              </a:rPr>
              <a:t> </a:t>
            </a:r>
          </a:p>
          <a:p>
            <a:r>
              <a:rPr lang="da-DK" sz="2400" dirty="0"/>
              <a:t>Digestive </a:t>
            </a:r>
            <a:r>
              <a:rPr lang="da-DK" sz="2400" dirty="0" err="1"/>
              <a:t>enzyme</a:t>
            </a:r>
            <a:r>
              <a:rPr lang="da-DK" sz="2400" dirty="0"/>
              <a:t> </a:t>
            </a:r>
            <a:r>
              <a:rPr lang="da-DK" sz="2400" dirty="0" err="1"/>
              <a:t>secretome</a:t>
            </a:r>
            <a:r>
              <a:rPr lang="da-DK" sz="2400" dirty="0"/>
              <a:t> is an </a:t>
            </a:r>
            <a:r>
              <a:rPr lang="da-DK" sz="2400" dirty="0" err="1"/>
              <a:t>integrated</a:t>
            </a:r>
            <a:r>
              <a:rPr lang="da-DK" sz="2400" dirty="0"/>
              <a:t> part of </a:t>
            </a:r>
            <a:r>
              <a:rPr lang="da-DK" sz="2400" dirty="0" err="1"/>
              <a:t>speciation</a:t>
            </a:r>
            <a:r>
              <a:rPr lang="da-DK" sz="2400" dirty="0"/>
              <a:t> </a:t>
            </a:r>
          </a:p>
          <a:p>
            <a:pPr lvl="1"/>
            <a:r>
              <a:rPr lang="da-DK" sz="2000" i="1" dirty="0" err="1"/>
              <a:t>Secretome</a:t>
            </a:r>
            <a:r>
              <a:rPr lang="da-DK" sz="2000" i="1" dirty="0"/>
              <a:t> </a:t>
            </a:r>
            <a:r>
              <a:rPr lang="da-DK" sz="2000" i="1" dirty="0" err="1"/>
              <a:t>composition</a:t>
            </a:r>
            <a:r>
              <a:rPr lang="da-DK" sz="2000" i="1" dirty="0"/>
              <a:t> </a:t>
            </a:r>
            <a:r>
              <a:rPr lang="da-DK" sz="2000" i="1" dirty="0" err="1"/>
              <a:t>congruent</a:t>
            </a:r>
            <a:r>
              <a:rPr lang="da-DK" sz="2000" i="1"/>
              <a:t> with </a:t>
            </a:r>
            <a:r>
              <a:rPr lang="da-DK" sz="2000" i="1" dirty="0"/>
              <a:t>separation </a:t>
            </a:r>
            <a:r>
              <a:rPr lang="da-DK" sz="2000" i="1" dirty="0" err="1"/>
              <a:t>into</a:t>
            </a:r>
            <a:r>
              <a:rPr lang="da-DK" sz="2000" i="1" dirty="0"/>
              <a:t> </a:t>
            </a:r>
            <a:r>
              <a:rPr lang="da-DK" sz="2000" i="1" dirty="0" err="1"/>
              <a:t>Sections</a:t>
            </a:r>
            <a:r>
              <a:rPr lang="da-DK" sz="2000" i="1" dirty="0"/>
              <a:t> of Aspergillus &amp; </a:t>
            </a:r>
            <a:r>
              <a:rPr lang="da-DK" sz="2000" i="1" dirty="0" err="1"/>
              <a:t>Penicillium</a:t>
            </a:r>
            <a:r>
              <a:rPr lang="da-DK" sz="2000" i="1" dirty="0"/>
              <a:t>  </a:t>
            </a:r>
          </a:p>
          <a:p>
            <a:r>
              <a:rPr lang="da-DK" sz="2400" dirty="0" err="1"/>
              <a:t>Ranking</a:t>
            </a:r>
            <a:r>
              <a:rPr lang="da-DK" sz="2400" dirty="0"/>
              <a:t> of </a:t>
            </a:r>
            <a:r>
              <a:rPr lang="da-DK" sz="2400" dirty="0" err="1"/>
              <a:t>enzyme</a:t>
            </a:r>
            <a:r>
              <a:rPr lang="da-DK" sz="2400" dirty="0"/>
              <a:t> </a:t>
            </a:r>
            <a:r>
              <a:rPr lang="da-DK" sz="2400" dirty="0" err="1"/>
              <a:t>capacity</a:t>
            </a:r>
            <a:r>
              <a:rPr lang="da-DK" sz="2400" dirty="0"/>
              <a:t>: </a:t>
            </a:r>
            <a:r>
              <a:rPr lang="da-DK" sz="2400" dirty="0" err="1"/>
              <a:t>similarities</a:t>
            </a:r>
            <a:r>
              <a:rPr lang="da-DK" sz="2400" dirty="0"/>
              <a:t> </a:t>
            </a:r>
            <a:r>
              <a:rPr lang="da-DK" sz="2400" dirty="0" err="1"/>
              <a:t>between</a:t>
            </a:r>
            <a:r>
              <a:rPr lang="da-DK" sz="2400" dirty="0"/>
              <a:t> cellulose- &amp; </a:t>
            </a:r>
            <a:r>
              <a:rPr lang="da-DK" sz="2400" dirty="0" err="1"/>
              <a:t>xylan-active</a:t>
            </a:r>
            <a:r>
              <a:rPr lang="da-DK" sz="2400" dirty="0"/>
              <a:t> </a:t>
            </a:r>
            <a:r>
              <a:rPr lang="da-DK" sz="2400" dirty="0" err="1"/>
              <a:t>enzymes</a:t>
            </a:r>
            <a:endParaRPr lang="da-DK" sz="2400" dirty="0"/>
          </a:p>
          <a:p>
            <a:r>
              <a:rPr lang="da-DK" sz="2400" dirty="0" err="1"/>
              <a:t>Diversity</a:t>
            </a:r>
            <a:r>
              <a:rPr lang="da-DK" sz="2400" dirty="0"/>
              <a:t> of </a:t>
            </a:r>
            <a:r>
              <a:rPr lang="da-DK" sz="2400" dirty="0" err="1"/>
              <a:t>enzyme</a:t>
            </a:r>
            <a:r>
              <a:rPr lang="da-DK" sz="2400" dirty="0"/>
              <a:t> </a:t>
            </a:r>
            <a:r>
              <a:rPr lang="da-DK" sz="2400" dirty="0" err="1"/>
              <a:t>function</a:t>
            </a:r>
            <a:r>
              <a:rPr lang="da-DK" sz="2400" dirty="0"/>
              <a:t> </a:t>
            </a:r>
            <a:r>
              <a:rPr lang="da-DK" sz="2400" dirty="0" err="1"/>
              <a:t>specificity</a:t>
            </a:r>
            <a:r>
              <a:rPr lang="da-DK" sz="2400" dirty="0"/>
              <a:t> richest for </a:t>
            </a:r>
            <a:r>
              <a:rPr lang="da-DK" sz="2400" dirty="0" err="1"/>
              <a:t>pectin-active</a:t>
            </a:r>
            <a:r>
              <a:rPr lang="da-DK" sz="2400" dirty="0"/>
              <a:t> </a:t>
            </a:r>
            <a:r>
              <a:rPr lang="da-DK" sz="2400" dirty="0" err="1"/>
              <a:t>enzymes</a:t>
            </a:r>
            <a:r>
              <a:rPr lang="da-DK" sz="2400" dirty="0"/>
              <a:t> </a:t>
            </a:r>
          </a:p>
          <a:p>
            <a:r>
              <a:rPr lang="da-DK" sz="2400" dirty="0" err="1"/>
              <a:t>Horizontal</a:t>
            </a:r>
            <a:r>
              <a:rPr lang="da-DK" sz="2400" dirty="0"/>
              <a:t> Gene Transfer </a:t>
            </a:r>
            <a:r>
              <a:rPr lang="da-DK" sz="2400" dirty="0" err="1"/>
              <a:t>appears</a:t>
            </a:r>
            <a:r>
              <a:rPr lang="da-DK" sz="2400" dirty="0"/>
              <a:t> to </a:t>
            </a:r>
            <a:r>
              <a:rPr lang="da-DK" sz="2400" dirty="0" err="1"/>
              <a:t>be</a:t>
            </a:r>
            <a:r>
              <a:rPr lang="da-DK" sz="2400" dirty="0"/>
              <a:t> </a:t>
            </a:r>
            <a:r>
              <a:rPr lang="da-DK" sz="2400" dirty="0" err="1"/>
              <a:t>frequent</a:t>
            </a:r>
            <a:r>
              <a:rPr lang="da-DK" sz="2400" dirty="0"/>
              <a:t> </a:t>
            </a:r>
            <a:r>
              <a:rPr lang="da-DK" sz="2400" dirty="0" err="1"/>
              <a:t>among</a:t>
            </a:r>
            <a:r>
              <a:rPr lang="da-DK" sz="2400" dirty="0"/>
              <a:t> </a:t>
            </a:r>
            <a:r>
              <a:rPr lang="da-DK" sz="2400" dirty="0" err="1"/>
              <a:t>aquatic</a:t>
            </a:r>
            <a:r>
              <a:rPr lang="da-DK" sz="2400" dirty="0"/>
              <a:t>, </a:t>
            </a:r>
            <a:r>
              <a:rPr lang="da-DK" sz="2400" dirty="0" err="1"/>
              <a:t>zoosporic</a:t>
            </a:r>
            <a:r>
              <a:rPr lang="da-DK" sz="2400" dirty="0"/>
              <a:t> </a:t>
            </a:r>
            <a:r>
              <a:rPr lang="da-DK" sz="2400" dirty="0" err="1"/>
              <a:t>fungi</a:t>
            </a:r>
            <a:endParaRPr lang="da-DK" sz="2400" dirty="0"/>
          </a:p>
          <a:p>
            <a:r>
              <a:rPr lang="da-DK" sz="2400" dirty="0"/>
              <a:t>No AA </a:t>
            </a:r>
            <a:r>
              <a:rPr lang="da-DK" sz="2400" dirty="0" err="1"/>
              <a:t>enzymes</a:t>
            </a:r>
            <a:r>
              <a:rPr lang="da-DK" sz="2400" dirty="0"/>
              <a:t>/</a:t>
            </a:r>
            <a:r>
              <a:rPr lang="da-DK" sz="2400" dirty="0" err="1"/>
              <a:t>LPMOs</a:t>
            </a:r>
            <a:r>
              <a:rPr lang="da-DK" sz="2400" dirty="0"/>
              <a:t> </a:t>
            </a:r>
            <a:r>
              <a:rPr lang="da-DK" sz="2400" dirty="0" err="1"/>
              <a:t>found</a:t>
            </a:r>
            <a:r>
              <a:rPr lang="da-DK" sz="2400" dirty="0"/>
              <a:t> in </a:t>
            </a:r>
            <a:r>
              <a:rPr lang="da-DK" sz="2400" dirty="0" err="1"/>
              <a:t>rumen</a:t>
            </a:r>
            <a:r>
              <a:rPr lang="da-DK" sz="2400" dirty="0"/>
              <a:t> </a:t>
            </a:r>
            <a:r>
              <a:rPr lang="da-DK" sz="2400" dirty="0" err="1"/>
              <a:t>fungi</a:t>
            </a:r>
            <a:r>
              <a:rPr lang="da-DK" sz="2400" dirty="0"/>
              <a:t>. No lignin-</a:t>
            </a:r>
            <a:r>
              <a:rPr lang="da-DK" sz="2400" dirty="0" err="1"/>
              <a:t>active</a:t>
            </a:r>
            <a:r>
              <a:rPr lang="da-DK" sz="2400" dirty="0"/>
              <a:t>?</a:t>
            </a:r>
          </a:p>
          <a:p>
            <a:r>
              <a:rPr lang="da-DK" sz="2400" dirty="0"/>
              <a:t>EPR of digestive </a:t>
            </a:r>
            <a:r>
              <a:rPr lang="da-DK" sz="2400" dirty="0" err="1"/>
              <a:t>secretomes</a:t>
            </a:r>
            <a:r>
              <a:rPr lang="da-DK" sz="2400" dirty="0"/>
              <a:t> </a:t>
            </a:r>
            <a:r>
              <a:rPr lang="da-DK" sz="2400" dirty="0" err="1"/>
              <a:t>can</a:t>
            </a:r>
            <a:r>
              <a:rPr lang="da-DK" sz="2400" dirty="0"/>
              <a:t> give new input to </a:t>
            </a:r>
            <a:r>
              <a:rPr lang="da-DK" sz="2400" dirty="0" err="1"/>
              <a:t>analysis</a:t>
            </a:r>
            <a:r>
              <a:rPr lang="da-DK" sz="2400" dirty="0"/>
              <a:t> of </a:t>
            </a:r>
            <a:r>
              <a:rPr lang="da-DK" sz="2400" dirty="0" err="1"/>
              <a:t>complex</a:t>
            </a:r>
            <a:r>
              <a:rPr lang="da-DK" sz="2400" dirty="0"/>
              <a:t> genera</a:t>
            </a:r>
          </a:p>
          <a:p>
            <a:endParaRPr lang="da-DK" sz="2400" dirty="0"/>
          </a:p>
          <a:p>
            <a:r>
              <a:rPr lang="da-DK" dirty="0">
                <a:solidFill>
                  <a:srgbClr val="0070C0"/>
                </a:solidFill>
                <a:highlight>
                  <a:srgbClr val="FFFF00"/>
                </a:highlight>
              </a:rPr>
              <a:t>Applied potential: </a:t>
            </a:r>
          </a:p>
          <a:p>
            <a:pPr lvl="1"/>
            <a:r>
              <a:rPr lang="da-DK" dirty="0"/>
              <a:t>Hotspot </a:t>
            </a:r>
            <a:r>
              <a:rPr lang="da-DK" dirty="0" err="1"/>
              <a:t>opens</a:t>
            </a:r>
            <a:r>
              <a:rPr lang="da-DK" dirty="0"/>
              <a:t> for new </a:t>
            </a:r>
            <a:r>
              <a:rPr lang="da-DK" dirty="0" err="1"/>
              <a:t>biomass</a:t>
            </a:r>
            <a:r>
              <a:rPr lang="da-DK" dirty="0"/>
              <a:t> </a:t>
            </a:r>
            <a:r>
              <a:rPr lang="da-DK" dirty="0" err="1"/>
              <a:t>conversion</a:t>
            </a:r>
            <a:r>
              <a:rPr lang="da-DK" dirty="0"/>
              <a:t> blends for </a:t>
            </a:r>
            <a:r>
              <a:rPr lang="da-DK" dirty="0" err="1"/>
              <a:t>pectin</a:t>
            </a:r>
            <a:r>
              <a:rPr lang="da-DK" dirty="0"/>
              <a:t> and lignin</a:t>
            </a:r>
          </a:p>
          <a:p>
            <a:pPr lvl="1"/>
            <a:r>
              <a:rPr lang="da-DK" dirty="0"/>
              <a:t>AA3 of </a:t>
            </a:r>
            <a:r>
              <a:rPr lang="da-DK" dirty="0" err="1"/>
              <a:t>unknown</a:t>
            </a:r>
            <a:r>
              <a:rPr lang="da-DK" dirty="0"/>
              <a:t> </a:t>
            </a:r>
            <a:r>
              <a:rPr lang="da-DK" dirty="0" err="1"/>
              <a:t>functions</a:t>
            </a:r>
            <a:r>
              <a:rPr lang="da-DK" dirty="0"/>
              <a:t>, prominent in digestive </a:t>
            </a:r>
            <a:r>
              <a:rPr lang="da-DK" dirty="0" err="1"/>
              <a:t>secretome</a:t>
            </a:r>
            <a:r>
              <a:rPr lang="da-DK" dirty="0"/>
              <a:t> </a:t>
            </a:r>
            <a:r>
              <a:rPr lang="da-DK" dirty="0" err="1"/>
              <a:t>composition</a:t>
            </a:r>
            <a:r>
              <a:rPr lang="da-DK" dirty="0"/>
              <a:t> </a:t>
            </a:r>
          </a:p>
          <a:p>
            <a:pPr lvl="1"/>
            <a:endParaRPr lang="da-DK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C361660-C93A-4048-A24F-9628D5593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076" y="64702"/>
            <a:ext cx="1858392" cy="902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2038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63D0A-F4F7-49E6-AC48-B98952FE2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626" y="2031900"/>
            <a:ext cx="10726877" cy="2007564"/>
          </a:xfrm>
        </p:spPr>
        <p:txBody>
          <a:bodyPr>
            <a:normAutofit fontScale="90000"/>
          </a:bodyPr>
          <a:lstStyle/>
          <a:p>
            <a:br>
              <a:rPr lang="da-DK" sz="32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da-DK" sz="32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da-DK" sz="32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da-DK" sz="3200" b="1" i="1" dirty="0" err="1">
                <a:solidFill>
                  <a:srgbClr val="0070C0"/>
                </a:solidFill>
                <a:latin typeface="+mn-lt"/>
              </a:rPr>
              <a:t>Closing</a:t>
            </a:r>
            <a:r>
              <a:rPr lang="da-DK" sz="3200" b="1" i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3200" b="1" i="1" dirty="0" err="1">
                <a:solidFill>
                  <a:srgbClr val="0070C0"/>
                </a:solidFill>
                <a:latin typeface="+mn-lt"/>
              </a:rPr>
              <a:t>remark</a:t>
            </a:r>
            <a:r>
              <a:rPr lang="da-DK" sz="3200" b="1" i="1" dirty="0">
                <a:solidFill>
                  <a:srgbClr val="0070C0"/>
                </a:solidFill>
                <a:latin typeface="+mn-lt"/>
              </a:rPr>
              <a:t>:</a:t>
            </a:r>
            <a:br>
              <a:rPr lang="da-DK" sz="3200" b="1" dirty="0">
                <a:solidFill>
                  <a:srgbClr val="C00000"/>
                </a:solidFill>
                <a:latin typeface="+mn-lt"/>
              </a:rPr>
            </a:br>
            <a:r>
              <a:rPr lang="da-DK" sz="27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”</a:t>
            </a:r>
            <a:r>
              <a:rPr lang="da-DK" sz="27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Circular</a:t>
            </a:r>
            <a:r>
              <a:rPr lang="da-DK" sz="27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&amp; Bio-</a:t>
            </a:r>
            <a:r>
              <a:rPr lang="da-DK" sz="27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based</a:t>
            </a:r>
            <a:r>
              <a:rPr lang="da-DK" sz="27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food”, (from </a:t>
            </a:r>
            <a:r>
              <a:rPr lang="da-DK" sz="27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residues</a:t>
            </a:r>
            <a:r>
              <a:rPr lang="da-DK" sz="27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&amp; side-</a:t>
            </a:r>
            <a:r>
              <a:rPr lang="da-DK" sz="27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streams</a:t>
            </a:r>
            <a:r>
              <a:rPr lang="da-DK" sz="27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da-DK" sz="27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etc</a:t>
            </a:r>
            <a:r>
              <a:rPr lang="da-DK" sz="27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) </a:t>
            </a:r>
            <a:r>
              <a:rPr lang="da-DK" sz="27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represents</a:t>
            </a:r>
            <a:r>
              <a:rPr lang="da-DK" sz="27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a </a:t>
            </a:r>
            <a:r>
              <a:rPr lang="da-DK" sz="27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huge</a:t>
            </a:r>
            <a:r>
              <a:rPr lang="da-DK" sz="27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da-DK" sz="27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opportunity</a:t>
            </a:r>
            <a:r>
              <a:rPr lang="da-DK" sz="27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for </a:t>
            </a:r>
            <a:r>
              <a:rPr lang="da-DK" sz="2700" b="1" i="1" dirty="0">
                <a:solidFill>
                  <a:srgbClr val="00B050"/>
                </a:solidFill>
                <a:latin typeface="+mn-lt"/>
              </a:rPr>
              <a:t>Food security &amp; </a:t>
            </a:r>
            <a:r>
              <a:rPr lang="da-DK" sz="2700" b="1" i="1" dirty="0" err="1">
                <a:solidFill>
                  <a:srgbClr val="00B050"/>
                </a:solidFill>
                <a:latin typeface="+mn-lt"/>
              </a:rPr>
              <a:t>Climate</a:t>
            </a:r>
            <a:r>
              <a:rPr lang="da-DK" sz="2700" b="1" i="1" dirty="0">
                <a:solidFill>
                  <a:srgbClr val="00B050"/>
                </a:solidFill>
                <a:latin typeface="+mn-lt"/>
              </a:rPr>
              <a:t>, Nutrition &amp; Health, </a:t>
            </a:r>
            <a:r>
              <a:rPr lang="da-DK" sz="2700" b="1" i="1" dirty="0" err="1">
                <a:solidFill>
                  <a:srgbClr val="00B050"/>
                </a:solidFill>
                <a:latin typeface="+mn-lt"/>
              </a:rPr>
              <a:t>Biodiversity</a:t>
            </a:r>
            <a:r>
              <a:rPr lang="da-DK" sz="2700" b="1" i="1" dirty="0">
                <a:solidFill>
                  <a:srgbClr val="00B050"/>
                </a:solidFill>
                <a:latin typeface="+mn-lt"/>
              </a:rPr>
              <a:t> &amp; Jobs!</a:t>
            </a:r>
            <a:br>
              <a:rPr lang="da-DK" sz="2700" b="1" i="1" dirty="0">
                <a:solidFill>
                  <a:srgbClr val="00B050"/>
                </a:solidFill>
                <a:latin typeface="+mn-lt"/>
              </a:rPr>
            </a:br>
            <a:br>
              <a:rPr lang="da-DK" sz="2700" b="1" i="1" dirty="0">
                <a:solidFill>
                  <a:srgbClr val="0070C0"/>
                </a:solidFill>
                <a:latin typeface="+mn-lt"/>
              </a:rPr>
            </a:br>
            <a:r>
              <a:rPr lang="da-DK" sz="2700" b="1" dirty="0">
                <a:solidFill>
                  <a:srgbClr val="0070C0"/>
                </a:solidFill>
                <a:latin typeface="+mn-lt"/>
              </a:rPr>
              <a:t>For </a:t>
            </a:r>
            <a:r>
              <a:rPr lang="da-DK" sz="2700" b="1" dirty="0" err="1">
                <a:solidFill>
                  <a:srgbClr val="0070C0"/>
                </a:solidFill>
                <a:latin typeface="+mn-lt"/>
              </a:rPr>
              <a:t>this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700" b="1" dirty="0" err="1">
                <a:solidFill>
                  <a:srgbClr val="0070C0"/>
                </a:solidFill>
                <a:latin typeface="+mn-lt"/>
              </a:rPr>
              <a:t>we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700" b="1" dirty="0" err="1">
                <a:solidFill>
                  <a:srgbClr val="0070C0"/>
                </a:solidFill>
                <a:latin typeface="+mn-lt"/>
              </a:rPr>
              <a:t>need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700" b="1" dirty="0" err="1">
                <a:solidFill>
                  <a:srgbClr val="0070C0"/>
                </a:solidFill>
                <a:latin typeface="+mn-lt"/>
              </a:rPr>
              <a:t>many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 new and </a:t>
            </a:r>
            <a:r>
              <a:rPr lang="da-DK" sz="2700" b="1" dirty="0" err="1">
                <a:solidFill>
                  <a:srgbClr val="0070C0"/>
                </a:solidFill>
                <a:latin typeface="+mn-lt"/>
              </a:rPr>
              <a:t>improved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700" b="1" dirty="0" err="1">
                <a:solidFill>
                  <a:srgbClr val="0070C0"/>
                </a:solidFill>
                <a:latin typeface="+mn-lt"/>
              </a:rPr>
              <a:t>enzymes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: </a:t>
            </a:r>
            <a:br>
              <a:rPr lang="da-DK" sz="2700" b="1" dirty="0">
                <a:solidFill>
                  <a:srgbClr val="0070C0"/>
                </a:solidFill>
                <a:latin typeface="+mn-lt"/>
              </a:rPr>
            </a:br>
            <a:r>
              <a:rPr lang="da-DK" sz="2700" b="1" dirty="0" err="1">
                <a:solidFill>
                  <a:srgbClr val="C00000"/>
                </a:solidFill>
                <a:latin typeface="+mn-lt"/>
              </a:rPr>
              <a:t>Enzyme</a:t>
            </a:r>
            <a:r>
              <a:rPr lang="da-DK" sz="27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da-DK" sz="2700" b="1" dirty="0" err="1">
                <a:solidFill>
                  <a:srgbClr val="C00000"/>
                </a:solidFill>
                <a:latin typeface="+mn-lt"/>
              </a:rPr>
              <a:t>discovery</a:t>
            </a:r>
            <a:r>
              <a:rPr lang="da-DK" sz="2700" b="1" dirty="0">
                <a:solidFill>
                  <a:srgbClr val="C00000"/>
                </a:solidFill>
                <a:latin typeface="+mn-lt"/>
              </a:rPr>
              <a:t> for </a:t>
            </a:r>
            <a:r>
              <a:rPr lang="da-DK" sz="2700" b="1" dirty="0" err="1">
                <a:solidFill>
                  <a:srgbClr val="C00000"/>
                </a:solidFill>
                <a:latin typeface="+mn-lt"/>
              </a:rPr>
              <a:t>improved</a:t>
            </a:r>
            <a:r>
              <a:rPr lang="da-DK" sz="27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da-DK" sz="2700" b="1" dirty="0" err="1">
                <a:solidFill>
                  <a:srgbClr val="C00000"/>
                </a:solidFill>
                <a:latin typeface="+mn-lt"/>
              </a:rPr>
              <a:t>enzyme</a:t>
            </a:r>
            <a:r>
              <a:rPr lang="da-DK" sz="27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da-DK" sz="2700" b="1" dirty="0" err="1">
                <a:solidFill>
                  <a:srgbClr val="C00000"/>
                </a:solidFill>
                <a:latin typeface="+mn-lt"/>
              </a:rPr>
              <a:t>processing</a:t>
            </a:r>
            <a:r>
              <a:rPr lang="da-DK" sz="2700" b="1" dirty="0">
                <a:solidFill>
                  <a:srgbClr val="C00000"/>
                </a:solidFill>
                <a:latin typeface="+mn-lt"/>
              </a:rPr>
              <a:t> is KEY 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for </a:t>
            </a:r>
            <a:r>
              <a:rPr lang="da-DK" sz="2700" b="1" dirty="0" err="1">
                <a:solidFill>
                  <a:srgbClr val="0070C0"/>
                </a:solidFill>
                <a:latin typeface="+mn-lt"/>
              </a:rPr>
              <a:t>valorizing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 the </a:t>
            </a:r>
            <a:r>
              <a:rPr lang="da-DK" sz="2700" b="1" dirty="0" err="1">
                <a:solidFill>
                  <a:srgbClr val="0070C0"/>
                </a:solidFill>
                <a:latin typeface="+mn-lt"/>
              </a:rPr>
              <a:t>huge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700" b="1" dirty="0" err="1">
                <a:solidFill>
                  <a:srgbClr val="0070C0"/>
                </a:solidFill>
                <a:latin typeface="+mn-lt"/>
              </a:rPr>
              <a:t>amount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 of </a:t>
            </a:r>
            <a:r>
              <a:rPr lang="da-DK" sz="2700" b="1" dirty="0" err="1">
                <a:solidFill>
                  <a:srgbClr val="0070C0"/>
                </a:solidFill>
                <a:latin typeface="+mn-lt"/>
              </a:rPr>
              <a:t>biomass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700" b="1" dirty="0" err="1">
                <a:solidFill>
                  <a:srgbClr val="0070C0"/>
                </a:solidFill>
                <a:latin typeface="+mn-lt"/>
              </a:rPr>
              <a:t>going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a-DK" sz="2700" b="1" dirty="0" err="1">
                <a:solidFill>
                  <a:srgbClr val="0070C0"/>
                </a:solidFill>
                <a:latin typeface="+mn-lt"/>
              </a:rPr>
              <a:t>wasted</a:t>
            </a:r>
            <a:r>
              <a:rPr lang="da-DK" sz="2700" b="1" dirty="0">
                <a:solidFill>
                  <a:srgbClr val="0070C0"/>
                </a:solidFill>
                <a:latin typeface="+mn-lt"/>
              </a:rPr>
              <a:t> or </a:t>
            </a:r>
            <a:r>
              <a:rPr lang="da-DK" sz="2700" b="1" dirty="0" err="1">
                <a:solidFill>
                  <a:srgbClr val="0070C0"/>
                </a:solidFill>
                <a:latin typeface="+mn-lt"/>
              </a:rPr>
              <a:t>downgraded</a:t>
            </a:r>
            <a:endParaRPr lang="da-DK" sz="27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4F2B9-D00C-4978-8C75-8B4388C4C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93865"/>
            <a:ext cx="10515600" cy="1500187"/>
          </a:xfrm>
        </p:spPr>
        <p:txBody>
          <a:bodyPr/>
          <a:lstStyle/>
          <a:p>
            <a:r>
              <a:rPr lang="da-DK" b="1" dirty="0" err="1">
                <a:solidFill>
                  <a:srgbClr val="0070C0"/>
                </a:solidFill>
              </a:rPr>
              <a:t>Thanks</a:t>
            </a:r>
            <a:r>
              <a:rPr lang="da-DK" b="1" dirty="0">
                <a:solidFill>
                  <a:srgbClr val="0070C0"/>
                </a:solidFill>
              </a:rPr>
              <a:t> a </a:t>
            </a:r>
            <a:r>
              <a:rPr lang="da-DK" b="1" dirty="0" err="1">
                <a:solidFill>
                  <a:srgbClr val="0070C0"/>
                </a:solidFill>
              </a:rPr>
              <a:t>lot</a:t>
            </a:r>
            <a:r>
              <a:rPr lang="da-DK" b="1" dirty="0">
                <a:solidFill>
                  <a:srgbClr val="0070C0"/>
                </a:solidFill>
              </a:rPr>
              <a:t> for </a:t>
            </a:r>
            <a:r>
              <a:rPr lang="da-DK" b="1" dirty="0" err="1">
                <a:solidFill>
                  <a:srgbClr val="0070C0"/>
                </a:solidFill>
              </a:rPr>
              <a:t>your</a:t>
            </a:r>
            <a:r>
              <a:rPr lang="da-DK" b="1" dirty="0">
                <a:solidFill>
                  <a:srgbClr val="0070C0"/>
                </a:solidFill>
              </a:rPr>
              <a:t> attention </a:t>
            </a:r>
          </a:p>
          <a:p>
            <a:r>
              <a:rPr lang="da-DK" b="1" dirty="0">
                <a:solidFill>
                  <a:srgbClr val="C00000"/>
                </a:solidFill>
              </a:rPr>
              <a:t>Lene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74655B-FA1E-4110-BD96-4C7254018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305" y="4488330"/>
            <a:ext cx="1295695" cy="1943543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D4B1A46-FBAA-4403-B8A4-67C227C64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601" y="114192"/>
            <a:ext cx="2052833" cy="996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A32390-F7DB-4AF0-8C2A-C9ED20F3492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27" y="114192"/>
            <a:ext cx="2407175" cy="7025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4891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FAC609D399BE04087B3954B4FAABFEE" ma:contentTypeVersion="10" ma:contentTypeDescription="Opret et nyt dokument." ma:contentTypeScope="" ma:versionID="06c478ed6f7b2878c2aebb93187cc7cb">
  <xsd:schema xmlns:xsd="http://www.w3.org/2001/XMLSchema" xmlns:xs="http://www.w3.org/2001/XMLSchema" xmlns:p="http://schemas.microsoft.com/office/2006/metadata/properties" xmlns:ns3="f3c86520-c854-423f-9a76-cfe1582dc937" targetNamespace="http://schemas.microsoft.com/office/2006/metadata/properties" ma:root="true" ma:fieldsID="bd8d1b27d466c9cba5f42020bc021856" ns3:_="">
    <xsd:import namespace="f3c86520-c854-423f-9a76-cfe1582dc93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c86520-c854-423f-9a76-cfe1582dc9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749D6E-55FF-4A3F-9843-37D002F6A63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B31FF7-F664-4F0D-9F38-8A8B5E338D5E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metadata/properties"/>
    <ds:schemaRef ds:uri="f3c86520-c854-423f-9a76-cfe1582dc937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EF2C97A-E3FF-43C1-AB04-5AC8722EC1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c86520-c854-423f-9a76-cfe1582dc9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4138</TotalTime>
  <Words>1974</Words>
  <Application>Microsoft Office PowerPoint</Application>
  <PresentationFormat>Widescreen</PresentationFormat>
  <Paragraphs>240</Paragraphs>
  <Slides>24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Office Theme</vt:lpstr>
      <vt:lpstr>Worksheet</vt:lpstr>
      <vt:lpstr>New methods for analyzing fungal enzyme secretome: Digestive secretome composition, an integrated part of speciation  </vt:lpstr>
      <vt:lpstr>In Focus: Improved use of the biological resources Needed: many new types and improved enzymes</vt:lpstr>
      <vt:lpstr>Cascading use is essential:  Unlocking the full potential of the many types of biomass </vt:lpstr>
      <vt:lpstr>PowerPoint Presentation</vt:lpstr>
      <vt:lpstr>Developing Peptide-based Functional Annotation  </vt:lpstr>
      <vt:lpstr>Functional annotation by CUPP, Conserved, Unique Peptide Patterns</vt:lpstr>
      <vt:lpstr>Annotation to CAZyme Family, Subfamily &amp; CUPP group </vt:lpstr>
      <vt:lpstr>PowerPoint Presentation</vt:lpstr>
      <vt:lpstr>PowerPoint Presentation</vt:lpstr>
      <vt:lpstr>Improvements of peptide-based functional annotation  -from PPR/HotPep to CUPP </vt:lpstr>
      <vt:lpstr> </vt:lpstr>
      <vt:lpstr>Phylogenetic tree of fungal AA9, placing AA9-diversity of Rhizophlyctis rosea (chytrid) in  a Fungal Kingdom evolutionary perspective</vt:lpstr>
      <vt:lpstr> Elucidating EVOLUTION of composition of fungal enzyme secretome</vt:lpstr>
      <vt:lpstr>Hypothesis:  ”F;F”-based dendrogram of a species digestive secretome concures with organismal phylogenetic relationship </vt:lpstr>
      <vt:lpstr>PowerPoint Presentation</vt:lpstr>
      <vt:lpstr>”F;F”-based Enzyme Profile Relatedness EPR- analysis of genome sequenced fungal species=&gt;</vt:lpstr>
      <vt:lpstr>Asp &amp; Pen spp Sections:  ”F;F”-based EPR dendrogram (in center)  EPR dendrogram  reveals a stunning congruence with phylogenetic grouping of Aspergillus spp and Penicillium spp in sections  Conclusion: Digestive enzyme secretome is an integrated part of speciation. Direct relevance for Fitness, growth/reproduction!</vt:lpstr>
      <vt:lpstr>NEW: Enzym ”Hotspot” analysis Summing up ”F:F” observations for all genome sequenced fungi</vt:lpstr>
      <vt:lpstr>PowerPoint Presentation</vt:lpstr>
      <vt:lpstr>Hot Spot analysis, example 10 top-scoring fungal species, ranked by pectin-degrading capacity </vt:lpstr>
      <vt:lpstr>Mycena citricolor, (Agaricales, Basidiomycota) -a Hot Spot for pectin degrading CAZymes  </vt:lpstr>
      <vt:lpstr>PowerPoint Presentation</vt:lpstr>
      <vt:lpstr>Conclusions</vt:lpstr>
      <vt:lpstr>   Closing remark: ”Circular &amp; Bio-based food”, (from residues &amp; side-streams etc) represents a huge opportunity for Food security &amp; Climate, Nutrition &amp; Health, Biodiversity &amp; Jobs!  For this we need many new and improved enzymes:  Enzyme discovery for improved enzyme processing is KEY for valorizing the huge amount of biomass going wasted or downgraded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Functional catalytic profiling of species across Fungal Kingdom</dc:title>
  <dc:creator>Lene Lange</dc:creator>
  <cp:lastModifiedBy>Lene Lange</cp:lastModifiedBy>
  <cp:revision>76</cp:revision>
  <dcterms:created xsi:type="dcterms:W3CDTF">2022-02-05T12:18:52Z</dcterms:created>
  <dcterms:modified xsi:type="dcterms:W3CDTF">2022-03-17T21:00:09Z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0x0101008FAC609D399BE04087B3954B4FAABFEE</vt:lpwstr>
  </property>
</Properties>
</file>