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84" r:id="rId6"/>
    <p:sldId id="263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83" r:id="rId2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e Lange" initials="LL" lastIdx="1" clrIdx="0">
    <p:extLst>
      <p:ext uri="{19B8F6BF-5375-455C-9EA6-DF929625EA0E}">
        <p15:presenceInfo xmlns:p15="http://schemas.microsoft.com/office/powerpoint/2012/main" userId="S-1-5-21-4207196655-1284807994-987816898-7473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6-19T14:43:15.007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750B4-C361-4E8F-9C82-8A2FA54AA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42900-DDA2-48CE-8D89-DB4088441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D5B62-5865-4FA2-A4DB-1D82B4BF3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1F8B9-3A35-427E-9EF2-6AFCAE0C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4ECCF-1F44-4D7A-8862-6CD4FD4C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537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2ACBA-CCBD-4B2C-BC08-88C97AE3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4A305-CA73-4D24-888D-696667A64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E548F-7B66-46D4-9EF7-37E70AE0F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7E52E-D82E-47F2-B6D4-71BEB8501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121EA-8328-47ED-9B07-2846D458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739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21F83-66DD-4211-914E-6DA8E4B3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9CBA1-0389-41CA-857E-E64E6D063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1CED9-5B64-4BC2-BDF2-FF87B0257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114A7-47E7-44C9-97E3-EAA6EA3F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91A52-3163-4B66-9AD9-AA7D0F05F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03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48E3-1D49-4845-8CDF-41868BC7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CFBF7-4C84-442F-A232-FB08C753B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1B561-AFF8-4664-8E5C-4C5BBD444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33E80-57C9-45DD-B562-121114B8C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FB063-7158-4538-9462-784A5036A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4D9BA-5E20-4BA3-9A7F-9F1740DE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839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6B369-331B-454B-87A2-749167BE9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EB1F5-A476-4A12-A2AD-12F11C08B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0D815-478C-49F1-8E88-AEA07187C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41A42-1FE7-4387-8517-777EC143F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0D344F-EEB0-4FD8-BC94-7B42FDE66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DB4C2F-7E08-40AF-BDAD-7290E6E8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DFA1E-53D2-4C1C-A1A3-0570BC38D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9DB4A9-8ED9-4358-8737-7517B182A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372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1CC1-E3E6-46E5-901E-02CF6BD8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926E6-DB79-4BBF-8AF9-C0DC8F7E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69C2B-EBC9-4B16-93CD-87BE8770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42D60-84B1-4336-B0D5-0FE46266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55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0A701C-578E-4ED6-97FB-F0D561E5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90506-2954-4D21-B613-F19255ED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80977-653D-423A-A2EE-8372A87A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158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9F7A8-7573-42E1-A085-53A45FCD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13CBC-AB48-4A1E-95D2-49B4C1BA2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5F86-1729-4317-BDED-2FBBF78B5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4E0E0-714D-44C5-A623-9CCA6210B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35A01-813F-4634-BD47-B5D6D5D15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4E1C6-1622-4DC9-A035-37E99DE24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049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251DA-D0B6-417B-8D24-3C136402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DD044-9925-4395-BA1A-6BFBAD4FF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B1EDF-0476-43F3-BE5C-8366F309D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6A27E5-F02A-43C5-A106-C349671F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501B2-08E3-4BCC-8D0E-20B582BE0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0C18A-FDA3-4108-8290-A7D11DB2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994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48D8-ECD6-4734-8E82-29826F7C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237680-E8E0-494D-818E-B3333AF40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2BC0C-7606-4BFB-BB32-3A709037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368DF-EA97-4116-BB8C-F4FCC7D5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71324-9572-4867-8FAD-7A3D1B5C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601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53674C-D958-40E0-BB01-7CEC0075CE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FBF95-2B6F-451F-BA24-4ABC07331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0E213-AE4E-4690-902A-9FD0485D1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CDB7E-6BAB-42F4-BEEA-7C028725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1DA36-92C8-4438-A9FC-E6AE97777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68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A7941-2561-4E5D-9F24-D14D15DE5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0DCD5-2F0E-4F6F-9C37-A24E5EDD9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C2B3D-7422-493F-9D09-280964F46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E9ABE-4B71-43EF-A43E-23A4DEA342CB}" type="datetimeFigureOut">
              <a:rPr lang="da-DK" smtClean="0"/>
              <a:t>26-06-2022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59182-BCF5-49C2-B20A-77F8B2CEC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5BD09-F451-44E9-B6A7-FAB5CA19D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7355A-600C-4103-95F7-162229865A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73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rbit.dtu.dk/en/persons/frank-m%C3%B8ller-aarestrup" TargetMode="External"/><Relationship Id="rId2" Type="http://schemas.openxmlformats.org/officeDocument/2006/relationships/hyperlink" Target="https://orbit.dtu.dk/en/persons/saria-otani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rbit.dtu.dk/en/publications/fi-the-fecobiome-initiative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B8DA-D254-4D67-A357-7682D6E50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584" y="867921"/>
            <a:ext cx="9144000" cy="2387600"/>
          </a:xfrm>
        </p:spPr>
        <p:txBody>
          <a:bodyPr>
            <a:noAutofit/>
          </a:bodyPr>
          <a:lstStyle/>
          <a:p>
            <a:br>
              <a:rPr lang="da-DK" sz="4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Food systems Microbiomes &amp; Technologies </a:t>
            </a:r>
            <a:b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for the Circular </a:t>
            </a:r>
            <a:r>
              <a:rPr lang="en-US" sz="32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Biobased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 Industry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25C10-7353-4406-B90A-46949ED3C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578" y="4217911"/>
            <a:ext cx="9790836" cy="2387600"/>
          </a:xfrm>
        </p:spPr>
        <p:txBody>
          <a:bodyPr>
            <a:normAutofit fontScale="40000" lnSpcReduction="20000"/>
          </a:bodyPr>
          <a:lstStyle/>
          <a:p>
            <a:r>
              <a:rPr lang="da-DK" sz="8000" b="1" dirty="0">
                <a:solidFill>
                  <a:srgbClr val="D60000"/>
                </a:solidFill>
              </a:rPr>
              <a:t>Lene Lange</a:t>
            </a:r>
          </a:p>
          <a:p>
            <a:r>
              <a:rPr lang="da-DK" sz="6000" b="1" dirty="0"/>
              <a:t>LL-</a:t>
            </a:r>
            <a:r>
              <a:rPr lang="da-DK" sz="6000" b="1" dirty="0" err="1"/>
              <a:t>BioEconomy</a:t>
            </a:r>
            <a:r>
              <a:rPr lang="da-DK" sz="6000" b="1" dirty="0"/>
              <a:t>, Denmark</a:t>
            </a:r>
          </a:p>
          <a:p>
            <a:r>
              <a:rPr lang="da-DK" sz="6000" i="1" dirty="0"/>
              <a:t>SME Research-Partner to Danish, Nordic, European and International </a:t>
            </a:r>
            <a:r>
              <a:rPr lang="da-DK" sz="6000" i="1" dirty="0" err="1"/>
              <a:t>projects</a:t>
            </a:r>
            <a:r>
              <a:rPr lang="da-DK" sz="6000" i="1" dirty="0"/>
              <a:t> </a:t>
            </a:r>
          </a:p>
          <a:p>
            <a:r>
              <a:rPr lang="da-DK" sz="6000" i="1" dirty="0"/>
              <a:t>Advisory </a:t>
            </a:r>
            <a:r>
              <a:rPr lang="da-DK" sz="6000" i="1" dirty="0" err="1"/>
              <a:t>roles</a:t>
            </a:r>
            <a:r>
              <a:rPr lang="da-DK" sz="6000" i="1" dirty="0"/>
              <a:t> in </a:t>
            </a:r>
            <a:r>
              <a:rPr lang="da-DK" sz="6000" i="1" dirty="0" err="1"/>
              <a:t>Bioeconomy</a:t>
            </a:r>
            <a:r>
              <a:rPr lang="da-DK" sz="6000" i="1" dirty="0"/>
              <a:t> to EU </a:t>
            </a:r>
            <a:r>
              <a:rPr lang="da-DK" sz="6000" i="1" dirty="0" err="1"/>
              <a:t>Commission</a:t>
            </a:r>
            <a:r>
              <a:rPr lang="da-DK" sz="6000" i="1" dirty="0"/>
              <a:t>, Danish </a:t>
            </a:r>
            <a:r>
              <a:rPr lang="da-DK" sz="6000" i="1" dirty="0" err="1"/>
              <a:t>Government</a:t>
            </a:r>
            <a:r>
              <a:rPr lang="da-DK" sz="6000" i="1" dirty="0"/>
              <a:t> and NCM </a:t>
            </a:r>
            <a:r>
              <a:rPr lang="da-DK" sz="6000" i="1" dirty="0" err="1"/>
              <a:t>Icelandic</a:t>
            </a:r>
            <a:r>
              <a:rPr lang="da-DK" sz="6000" i="1" dirty="0"/>
              <a:t> </a:t>
            </a:r>
            <a:r>
              <a:rPr lang="da-DK" sz="6000" i="1" dirty="0" err="1"/>
              <a:t>chairmanship</a:t>
            </a:r>
            <a:endParaRPr lang="da-DK" sz="6000" i="1" dirty="0"/>
          </a:p>
          <a:p>
            <a:endParaRPr lang="da-DK" sz="7200" dirty="0">
              <a:solidFill>
                <a:srgbClr val="0070C0"/>
              </a:solidFill>
            </a:endParaRPr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8021B1-E718-4B35-B2C4-213E4F471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03" y="265272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87291C-B2EC-47A5-A1F0-9AB0B8E6E7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660" y="265272"/>
            <a:ext cx="2203523" cy="68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FF57D5-A9FC-47A5-9798-50EF6B9F8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710" y="166989"/>
            <a:ext cx="801950" cy="12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94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745F-7483-4374-8F89-F6EF60F3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</a:rPr>
              <a:t>Microbiome research has created new opportunities for Circular </a:t>
            </a:r>
            <a:r>
              <a:rPr lang="en-US" b="1" dirty="0" err="1">
                <a:solidFill>
                  <a:srgbClr val="0070C0"/>
                </a:solidFill>
                <a:latin typeface="Calibri" panose="020F0502020204030204" pitchFamily="34" charset="0"/>
              </a:rPr>
              <a:t>Biobased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</a:rPr>
              <a:t> Industry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EE2DF-2B93-4358-9A65-A4B229BA3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Health-</a:t>
            </a:r>
            <a:r>
              <a:rPr lang="da-DK" dirty="0" err="1"/>
              <a:t>promoting</a:t>
            </a:r>
            <a:r>
              <a:rPr lang="da-DK" dirty="0"/>
              <a:t> </a:t>
            </a:r>
            <a:r>
              <a:rPr lang="da-DK" dirty="0" err="1"/>
              <a:t>effect</a:t>
            </a:r>
            <a:r>
              <a:rPr lang="da-DK" dirty="0"/>
              <a:t> of </a:t>
            </a:r>
            <a:r>
              <a:rPr lang="da-DK" dirty="0" err="1"/>
              <a:t>Biorefinery</a:t>
            </a:r>
            <a:r>
              <a:rPr lang="da-DK" dirty="0"/>
              <a:t> products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documented</a:t>
            </a:r>
            <a:r>
              <a:rPr lang="da-DK" dirty="0"/>
              <a:t> </a:t>
            </a:r>
          </a:p>
          <a:p>
            <a:pPr lvl="1"/>
            <a:r>
              <a:rPr lang="da-DK" dirty="0"/>
              <a:t>For </a:t>
            </a:r>
            <a:r>
              <a:rPr lang="da-DK" dirty="0" err="1"/>
              <a:t>soil</a:t>
            </a:r>
            <a:r>
              <a:rPr lang="da-DK" dirty="0"/>
              <a:t> </a:t>
            </a:r>
            <a:r>
              <a:rPr lang="da-DK" dirty="0" err="1"/>
              <a:t>microbiomes</a:t>
            </a:r>
            <a:endParaRPr lang="da-DK" dirty="0"/>
          </a:p>
          <a:p>
            <a:pPr lvl="1"/>
            <a:r>
              <a:rPr lang="da-DK" dirty="0"/>
              <a:t>For plant </a:t>
            </a:r>
            <a:r>
              <a:rPr lang="da-DK" dirty="0" err="1"/>
              <a:t>microbiomes</a:t>
            </a:r>
            <a:r>
              <a:rPr lang="da-DK" dirty="0"/>
              <a:t>, </a:t>
            </a:r>
            <a:r>
              <a:rPr lang="da-DK" dirty="0" err="1"/>
              <a:t>roots</a:t>
            </a:r>
            <a:r>
              <a:rPr lang="da-DK" dirty="0"/>
              <a:t> and </a:t>
            </a:r>
            <a:r>
              <a:rPr lang="da-DK" dirty="0" err="1"/>
              <a:t>leaves</a:t>
            </a:r>
            <a:endParaRPr lang="da-DK" dirty="0"/>
          </a:p>
          <a:p>
            <a:pPr lvl="1"/>
            <a:r>
              <a:rPr lang="da-DK" dirty="0"/>
              <a:t>For food </a:t>
            </a:r>
            <a:r>
              <a:rPr lang="da-DK" dirty="0" err="1"/>
              <a:t>microbiomes</a:t>
            </a:r>
            <a:endParaRPr lang="da-DK" dirty="0"/>
          </a:p>
          <a:p>
            <a:pPr lvl="1"/>
            <a:r>
              <a:rPr lang="da-DK" dirty="0"/>
              <a:t>For </a:t>
            </a:r>
            <a:r>
              <a:rPr lang="da-DK" dirty="0" err="1"/>
              <a:t>animal</a:t>
            </a:r>
            <a:r>
              <a:rPr lang="da-DK" dirty="0"/>
              <a:t> gut </a:t>
            </a:r>
            <a:r>
              <a:rPr lang="da-DK" dirty="0" err="1"/>
              <a:t>health</a:t>
            </a:r>
            <a:endParaRPr lang="da-DK" dirty="0"/>
          </a:p>
          <a:p>
            <a:pPr lvl="1"/>
            <a:r>
              <a:rPr lang="da-DK" dirty="0"/>
              <a:t>For human gut </a:t>
            </a:r>
            <a:r>
              <a:rPr lang="da-DK" dirty="0" err="1"/>
              <a:t>health</a:t>
            </a:r>
            <a:endParaRPr lang="da-DK" dirty="0"/>
          </a:p>
          <a:p>
            <a:r>
              <a:rPr lang="da-DK" dirty="0" err="1"/>
              <a:t>Microbial</a:t>
            </a:r>
            <a:r>
              <a:rPr lang="da-DK" dirty="0"/>
              <a:t> </a:t>
            </a:r>
            <a:r>
              <a:rPr lang="da-DK" dirty="0" err="1"/>
              <a:t>cultures</a:t>
            </a:r>
            <a:r>
              <a:rPr lang="da-DK" dirty="0"/>
              <a:t> for </a:t>
            </a:r>
            <a:r>
              <a:rPr lang="da-DK" dirty="0" err="1"/>
              <a:t>microbiome</a:t>
            </a:r>
            <a:r>
              <a:rPr lang="da-DK" dirty="0"/>
              <a:t> 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grown</a:t>
            </a:r>
            <a:r>
              <a:rPr lang="da-DK" dirty="0"/>
              <a:t> on </a:t>
            </a:r>
            <a:r>
              <a:rPr lang="da-DK" dirty="0" err="1"/>
              <a:t>biomass</a:t>
            </a:r>
            <a:endParaRPr lang="da-DK" dirty="0"/>
          </a:p>
          <a:p>
            <a:r>
              <a:rPr lang="da-DK" dirty="0" err="1"/>
              <a:t>Microbiomes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new types of </a:t>
            </a:r>
            <a:r>
              <a:rPr lang="da-DK" dirty="0" err="1"/>
              <a:t>biomass</a:t>
            </a:r>
            <a:r>
              <a:rPr lang="da-DK" dirty="0"/>
              <a:t> </a:t>
            </a:r>
            <a:r>
              <a:rPr lang="da-DK" dirty="0" err="1"/>
              <a:t>conversion</a:t>
            </a:r>
            <a:endParaRPr lang="da-DK" dirty="0"/>
          </a:p>
          <a:p>
            <a:r>
              <a:rPr lang="da-DK" dirty="0" err="1"/>
              <a:t>Monitoring</a:t>
            </a:r>
            <a:r>
              <a:rPr lang="da-DK" dirty="0"/>
              <a:t> </a:t>
            </a:r>
            <a:r>
              <a:rPr lang="da-DK" dirty="0" err="1"/>
              <a:t>microbiomes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new </a:t>
            </a:r>
            <a:r>
              <a:rPr lang="da-DK" dirty="0" err="1"/>
              <a:t>pandemic</a:t>
            </a:r>
            <a:r>
              <a:rPr lang="da-DK" dirty="0"/>
              <a:t> </a:t>
            </a:r>
            <a:r>
              <a:rPr lang="da-DK" dirty="0" err="1"/>
              <a:t>early</a:t>
            </a:r>
            <a:r>
              <a:rPr lang="da-DK" dirty="0"/>
              <a:t> </a:t>
            </a:r>
            <a:r>
              <a:rPr lang="da-DK" dirty="0" err="1"/>
              <a:t>warning</a:t>
            </a:r>
            <a:r>
              <a:rPr lang="da-DK" dirty="0"/>
              <a:t> system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A6E7CE6-5E2D-4C18-AC32-E145A711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616" y="105474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E33D04-D785-454B-B6A8-9CBBBC945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53" y="2417754"/>
            <a:ext cx="1381783" cy="1720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8AF163-B715-4904-B790-49703573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53" y="2708034"/>
            <a:ext cx="1713245" cy="114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6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E2F64-3735-4699-9941-209399123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40" y="615000"/>
            <a:ext cx="10515600" cy="752161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Biorefineries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 of the </a:t>
            </a: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Circular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Biobased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Economy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: </a:t>
            </a:r>
            <a:b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Unlocking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the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full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potential of the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many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types of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biomass</a:t>
            </a:r>
            <a:br>
              <a:rPr lang="da-DK" sz="24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da-DK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C01B715-2444-4759-9B6F-7E17ECACB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38183"/>
            <a:ext cx="10161234" cy="4980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Microbiome-health</a:t>
            </a:r>
            <a:r>
              <a:rPr lang="da-DK" dirty="0"/>
              <a:t> relevant biomasses: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FFC000"/>
                </a:solidFill>
              </a:rPr>
              <a:t>Yellow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rgbClr val="FFC000"/>
                </a:solidFill>
              </a:rPr>
              <a:t>Biomass</a:t>
            </a:r>
            <a:r>
              <a:rPr lang="da-DK" dirty="0">
                <a:solidFill>
                  <a:srgbClr val="FFC000"/>
                </a:solidFill>
              </a:rPr>
              <a:t>:</a:t>
            </a:r>
            <a:r>
              <a:rPr lang="da-DK" dirty="0"/>
              <a:t> </a:t>
            </a:r>
            <a:r>
              <a:rPr lang="da-DK" dirty="0" err="1"/>
              <a:t>Straw</a:t>
            </a:r>
            <a:r>
              <a:rPr lang="da-DK" dirty="0"/>
              <a:t>, </a:t>
            </a:r>
            <a:r>
              <a:rPr lang="da-DK" dirty="0" err="1"/>
              <a:t>corn-stover</a:t>
            </a:r>
            <a:r>
              <a:rPr lang="da-DK" dirty="0"/>
              <a:t> &amp; </a:t>
            </a:r>
            <a:r>
              <a:rPr lang="da-DK" dirty="0" err="1"/>
              <a:t>wood</a:t>
            </a:r>
            <a:r>
              <a:rPr lang="da-DK" dirty="0"/>
              <a:t> chips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09B393"/>
                </a:solidFill>
              </a:rPr>
              <a:t>Green </a:t>
            </a:r>
            <a:r>
              <a:rPr lang="da-DK" dirty="0" err="1">
                <a:solidFill>
                  <a:srgbClr val="09B393"/>
                </a:solidFill>
              </a:rPr>
              <a:t>Biomass</a:t>
            </a:r>
            <a:r>
              <a:rPr lang="da-DK" dirty="0">
                <a:solidFill>
                  <a:srgbClr val="09B393"/>
                </a:solidFill>
              </a:rPr>
              <a:t>: </a:t>
            </a:r>
            <a:r>
              <a:rPr lang="da-DK" dirty="0"/>
              <a:t>Green </a:t>
            </a:r>
            <a:r>
              <a:rPr lang="da-DK" dirty="0" err="1"/>
              <a:t>grass</a:t>
            </a:r>
            <a:r>
              <a:rPr lang="da-DK" dirty="0"/>
              <a:t>, </a:t>
            </a:r>
            <a:r>
              <a:rPr lang="da-DK" dirty="0" err="1"/>
              <a:t>leaves</a:t>
            </a:r>
            <a:r>
              <a:rPr lang="da-DK" dirty="0"/>
              <a:t> and stems 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0070C0"/>
                </a:solidFill>
              </a:rPr>
              <a:t>Blue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Biomass</a:t>
            </a:r>
            <a:r>
              <a:rPr lang="da-DK" dirty="0">
                <a:solidFill>
                  <a:srgbClr val="0070C0"/>
                </a:solidFill>
              </a:rPr>
              <a:t>:</a:t>
            </a:r>
            <a:r>
              <a:rPr lang="da-DK" dirty="0"/>
              <a:t> </a:t>
            </a:r>
            <a:r>
              <a:rPr lang="da-DK" dirty="0" err="1"/>
              <a:t>Seaweeds</a:t>
            </a:r>
            <a:r>
              <a:rPr lang="da-DK" dirty="0"/>
              <a:t>; (</a:t>
            </a:r>
            <a:r>
              <a:rPr lang="da-DK" sz="2200" dirty="0"/>
              <a:t>Fish </a:t>
            </a:r>
            <a:r>
              <a:rPr lang="da-DK" sz="2200" dirty="0" err="1"/>
              <a:t>processing</a:t>
            </a:r>
            <a:r>
              <a:rPr lang="da-DK" sz="2200" dirty="0"/>
              <a:t> cut-</a:t>
            </a:r>
            <a:r>
              <a:rPr lang="da-DK" sz="2200" dirty="0" err="1"/>
              <a:t>offs</a:t>
            </a:r>
            <a:r>
              <a:rPr lang="da-DK" sz="2200" dirty="0"/>
              <a:t>)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chemeClr val="bg1">
                    <a:lumMod val="50000"/>
                  </a:schemeClr>
                </a:solidFill>
              </a:rPr>
              <a:t>Grey</a:t>
            </a:r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Biomass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da-DK" dirty="0"/>
              <a:t>Agro-</a:t>
            </a:r>
            <a:r>
              <a:rPr lang="da-DK" dirty="0" err="1"/>
              <a:t>industrial</a:t>
            </a:r>
            <a:r>
              <a:rPr lang="da-DK" dirty="0"/>
              <a:t> side-</a:t>
            </a:r>
            <a:r>
              <a:rPr lang="da-DK" dirty="0" err="1"/>
              <a:t>streams</a:t>
            </a:r>
            <a:r>
              <a:rPr lang="da-DK" dirty="0"/>
              <a:t> 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Brown</a:t>
            </a:r>
            <a:r>
              <a:rPr lang="da-D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a-DK" dirty="0" err="1">
                <a:solidFill>
                  <a:srgbClr val="9E7800"/>
                </a:solidFill>
              </a:rPr>
              <a:t>Biomass</a:t>
            </a:r>
            <a:r>
              <a:rPr lang="da-DK" dirty="0">
                <a:solidFill>
                  <a:srgbClr val="9E7800"/>
                </a:solidFill>
              </a:rPr>
              <a:t>:</a:t>
            </a:r>
            <a:r>
              <a:rPr lang="da-DK" dirty="0"/>
              <a:t> </a:t>
            </a:r>
            <a:r>
              <a:rPr lang="da-DK" dirty="0" err="1"/>
              <a:t>Sludge</a:t>
            </a:r>
            <a:r>
              <a:rPr lang="da-DK" dirty="0"/>
              <a:t> &amp; </a:t>
            </a:r>
            <a:r>
              <a:rPr lang="da-DK" dirty="0" err="1"/>
              <a:t>manure</a:t>
            </a:r>
            <a:r>
              <a:rPr lang="da-DK" dirty="0"/>
              <a:t>; </a:t>
            </a:r>
            <a:r>
              <a:rPr lang="da-DK" dirty="0" err="1"/>
              <a:t>household</a:t>
            </a:r>
            <a:r>
              <a:rPr lang="da-DK" dirty="0"/>
              <a:t> </a:t>
            </a:r>
            <a:r>
              <a:rPr lang="da-DK" dirty="0" err="1"/>
              <a:t>waste</a:t>
            </a:r>
            <a:endParaRPr lang="da-DK" dirty="0"/>
          </a:p>
          <a:p>
            <a:endParaRPr lang="da-DK" sz="2300" dirty="0"/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da-DK" sz="1600" b="1" i="1" dirty="0">
                <a:solidFill>
                  <a:srgbClr val="0070C0"/>
                </a:solidFill>
              </a:rPr>
              <a:t>Lange et al. 2021: </a:t>
            </a:r>
            <a:r>
              <a:rPr lang="en-US" sz="1600" i="1" dirty="0"/>
              <a:t>Developing a Sustainable and Circular Bio-Based Economy in EU. Front. </a:t>
            </a:r>
            <a:r>
              <a:rPr lang="en-US" sz="1600" i="1" dirty="0" err="1"/>
              <a:t>Bioeng</a:t>
            </a:r>
            <a:r>
              <a:rPr lang="en-US" sz="1600" i="1" dirty="0"/>
              <a:t>. </a:t>
            </a:r>
            <a:r>
              <a:rPr lang="en-US" sz="1600" i="1" dirty="0" err="1"/>
              <a:t>Biotechnol</a:t>
            </a:r>
            <a:r>
              <a:rPr lang="en-US" sz="1600" i="1" dirty="0"/>
              <a:t>. 2021 </a:t>
            </a:r>
            <a:r>
              <a:rPr lang="da-DK" sz="1600" b="1" i="1" dirty="0">
                <a:solidFill>
                  <a:srgbClr val="0070C0"/>
                </a:solidFill>
              </a:rPr>
              <a:t>Lange, L., 2022: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Models, including higher value products for the new circular, resource-efficient bio-based industry, </a:t>
            </a:r>
            <a:r>
              <a:rPr lang="da-DK" sz="1600" i="1" dirty="0"/>
              <a:t>Frontiers in Sustainability, in </a:t>
            </a:r>
            <a:r>
              <a:rPr lang="da-DK" sz="1600" i="1" dirty="0" err="1"/>
              <a:t>press</a:t>
            </a:r>
            <a:r>
              <a:rPr lang="da-DK" sz="1600" i="1" dirty="0"/>
              <a:t> </a:t>
            </a:r>
          </a:p>
          <a:p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570580-A42E-4D76-9C5C-4647EDE05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277" y="103815"/>
            <a:ext cx="1309925" cy="95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9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FFBC-4C27-4944-AD2F-25C6EC97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Biorefinery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products 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improved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soil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health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6A1FC-92F9-44AF-BF1D-ADFE4CB13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4404"/>
            <a:ext cx="10515600" cy="4578982"/>
          </a:xfrm>
        </p:spPr>
        <p:txBody>
          <a:bodyPr/>
          <a:lstStyle/>
          <a:p>
            <a:r>
              <a:rPr lang="da-DK" dirty="0" err="1"/>
              <a:t>Residuals</a:t>
            </a:r>
            <a:r>
              <a:rPr lang="da-DK" dirty="0"/>
              <a:t> from </a:t>
            </a:r>
            <a:r>
              <a:rPr lang="da-DK" dirty="0" err="1"/>
              <a:t>Biorefinery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 </a:t>
            </a:r>
            <a:r>
              <a:rPr lang="da-DK" dirty="0" err="1"/>
              <a:t>conversion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endParaRPr lang="da-DK" dirty="0"/>
          </a:p>
          <a:p>
            <a:pPr lvl="1"/>
            <a:r>
              <a:rPr lang="da-DK" dirty="0"/>
              <a:t>To </a:t>
            </a:r>
            <a:r>
              <a:rPr lang="da-DK" dirty="0" err="1"/>
              <a:t>improve</a:t>
            </a:r>
            <a:r>
              <a:rPr lang="da-DK" dirty="0"/>
              <a:t> </a:t>
            </a:r>
            <a:r>
              <a:rPr lang="da-DK" dirty="0" err="1"/>
              <a:t>soil</a:t>
            </a:r>
            <a:r>
              <a:rPr lang="da-DK" dirty="0"/>
              <a:t> </a:t>
            </a:r>
            <a:r>
              <a:rPr lang="da-DK" dirty="0" err="1"/>
              <a:t>structure</a:t>
            </a:r>
            <a:endParaRPr lang="da-DK" dirty="0"/>
          </a:p>
          <a:p>
            <a:pPr lvl="1"/>
            <a:r>
              <a:rPr lang="da-DK" dirty="0"/>
              <a:t>For </a:t>
            </a:r>
            <a:r>
              <a:rPr lang="da-DK" dirty="0" err="1"/>
              <a:t>cirularity</a:t>
            </a:r>
            <a:r>
              <a:rPr lang="da-DK" dirty="0"/>
              <a:t> of minerals</a:t>
            </a:r>
          </a:p>
          <a:p>
            <a:pPr lvl="1"/>
            <a:r>
              <a:rPr lang="da-DK" dirty="0"/>
              <a:t>As new types of </a:t>
            </a:r>
            <a:r>
              <a:rPr lang="da-DK" dirty="0" err="1"/>
              <a:t>fertilizers</a:t>
            </a:r>
            <a:r>
              <a:rPr lang="da-DK" dirty="0"/>
              <a:t> (</a:t>
            </a:r>
            <a:r>
              <a:rPr lang="da-DK" dirty="0" err="1"/>
              <a:t>slow</a:t>
            </a:r>
            <a:r>
              <a:rPr lang="da-DK" dirty="0"/>
              <a:t> release?)</a:t>
            </a:r>
          </a:p>
          <a:p>
            <a:pPr lvl="1"/>
            <a:r>
              <a:rPr lang="da-DK" dirty="0"/>
              <a:t>And for </a:t>
            </a:r>
            <a:r>
              <a:rPr lang="da-DK" dirty="0" err="1"/>
              <a:t>increasing</a:t>
            </a:r>
            <a:r>
              <a:rPr lang="da-DK" dirty="0"/>
              <a:t> </a:t>
            </a:r>
            <a:r>
              <a:rPr lang="da-DK" dirty="0" err="1"/>
              <a:t>carbon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r>
              <a:rPr lang="da-DK" dirty="0" err="1"/>
              <a:t>Inoculants</a:t>
            </a:r>
            <a:r>
              <a:rPr lang="da-DK" dirty="0"/>
              <a:t> for </a:t>
            </a:r>
            <a:r>
              <a:rPr lang="da-DK" dirty="0" err="1"/>
              <a:t>enriching</a:t>
            </a:r>
            <a:r>
              <a:rPr lang="da-DK" dirty="0"/>
              <a:t> </a:t>
            </a:r>
            <a:r>
              <a:rPr lang="da-DK" dirty="0" err="1"/>
              <a:t>soil</a:t>
            </a:r>
            <a:r>
              <a:rPr lang="da-DK" dirty="0"/>
              <a:t> </a:t>
            </a:r>
            <a:r>
              <a:rPr lang="da-DK" dirty="0" err="1"/>
              <a:t>microbiomes</a:t>
            </a:r>
            <a:r>
              <a:rPr lang="da-DK" dirty="0"/>
              <a:t> (</a:t>
            </a:r>
            <a:r>
              <a:rPr lang="da-DK" dirty="0" err="1"/>
              <a:t>e.g</a:t>
            </a:r>
            <a:r>
              <a:rPr lang="da-DK" dirty="0"/>
              <a:t>. P-</a:t>
            </a:r>
            <a:r>
              <a:rPr lang="da-DK" dirty="0" err="1"/>
              <a:t>solubilizing</a:t>
            </a:r>
            <a:r>
              <a:rPr lang="da-DK" dirty="0"/>
              <a:t> </a:t>
            </a:r>
            <a:r>
              <a:rPr lang="da-DK" dirty="0" err="1"/>
              <a:t>fungi</a:t>
            </a:r>
            <a:r>
              <a:rPr lang="da-DK" dirty="0"/>
              <a:t> or </a:t>
            </a:r>
            <a:r>
              <a:rPr lang="da-DK" dirty="0" err="1"/>
              <a:t>bacteria</a:t>
            </a:r>
            <a:r>
              <a:rPr lang="da-DK" dirty="0"/>
              <a:t>)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grown</a:t>
            </a:r>
            <a:r>
              <a:rPr lang="da-DK" dirty="0"/>
              <a:t> on </a:t>
            </a:r>
            <a:r>
              <a:rPr lang="da-DK" dirty="0" err="1"/>
              <a:t>biomass</a:t>
            </a:r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743DB25-6D77-4121-AC7B-999DC4555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855" y="230188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E3130B-4608-420C-B7A4-B9792A1D4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24662"/>
            <a:ext cx="5146454" cy="1625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BCA0EC-CB1E-4561-B777-6CE7C9901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730" y="4724662"/>
            <a:ext cx="3494703" cy="16251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F30715-25BC-45D7-8C3E-3C338D83D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704" y="2045276"/>
            <a:ext cx="1470378" cy="16372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988549-3B1D-4463-B1BE-04F7E62FBB41}"/>
              </a:ext>
            </a:extLst>
          </p:cNvPr>
          <p:cNvSpPr txBox="1"/>
          <p:nvPr/>
        </p:nvSpPr>
        <p:spPr>
          <a:xfrm>
            <a:off x="5984654" y="5028099"/>
            <a:ext cx="13026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 err="1">
                <a:solidFill>
                  <a:srgbClr val="0070C0"/>
                </a:solidFill>
              </a:rPr>
              <a:t>Phosphorous</a:t>
            </a:r>
            <a:endParaRPr lang="da-DK" sz="1600" b="1" dirty="0">
              <a:solidFill>
                <a:srgbClr val="0070C0"/>
              </a:solidFill>
            </a:endParaRPr>
          </a:p>
          <a:p>
            <a:r>
              <a:rPr lang="da-DK" sz="1600" b="1" dirty="0" err="1">
                <a:solidFill>
                  <a:srgbClr val="0070C0"/>
                </a:solidFill>
              </a:rPr>
              <a:t>solubili</a:t>
            </a:r>
            <a:r>
              <a:rPr lang="da-DK" sz="1600" b="1" dirty="0">
                <a:solidFill>
                  <a:srgbClr val="0070C0"/>
                </a:solidFill>
              </a:rPr>
              <a:t>-</a:t>
            </a:r>
          </a:p>
          <a:p>
            <a:r>
              <a:rPr lang="da-DK" sz="1600" b="1" dirty="0" err="1">
                <a:solidFill>
                  <a:srgbClr val="0070C0"/>
                </a:solidFill>
              </a:rPr>
              <a:t>zation</a:t>
            </a:r>
            <a:endParaRPr lang="da-DK" sz="1600" b="1" dirty="0">
              <a:solidFill>
                <a:srgbClr val="0070C0"/>
              </a:solidFill>
            </a:endParaRPr>
          </a:p>
          <a:p>
            <a:r>
              <a:rPr lang="da-DK" sz="1600" b="1" dirty="0">
                <a:solidFill>
                  <a:srgbClr val="0070C0"/>
                </a:solidFill>
              </a:rPr>
              <a:t>Agar-test</a:t>
            </a:r>
          </a:p>
        </p:txBody>
      </p:sp>
    </p:spTree>
    <p:extLst>
      <p:ext uri="{BB962C8B-B14F-4D97-AF65-F5344CB8AC3E}">
        <p14:creationId xmlns:p14="http://schemas.microsoft.com/office/powerpoint/2010/main" val="69864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F3E7-AAA9-4F6E-8489-F6D61C867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Biorefinery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products for 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improved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robustness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of 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plants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A5006-94E8-4D6B-BC45-50093E165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Enriched</a:t>
            </a:r>
            <a:r>
              <a:rPr lang="da-DK" dirty="0"/>
              <a:t> </a:t>
            </a:r>
            <a:r>
              <a:rPr lang="da-DK" dirty="0" err="1"/>
              <a:t>microbiomes</a:t>
            </a:r>
            <a:r>
              <a:rPr lang="da-DK" dirty="0"/>
              <a:t> of the plant </a:t>
            </a:r>
            <a:r>
              <a:rPr lang="da-DK" dirty="0" err="1"/>
              <a:t>leaves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strengthen</a:t>
            </a:r>
            <a:r>
              <a:rPr lang="da-DK" dirty="0"/>
              <a:t> the </a:t>
            </a:r>
            <a:r>
              <a:rPr lang="da-DK" dirty="0" err="1"/>
              <a:t>plants</a:t>
            </a:r>
            <a:endParaRPr lang="da-DK" dirty="0"/>
          </a:p>
          <a:p>
            <a:pPr lvl="1"/>
            <a:r>
              <a:rPr lang="da-DK" dirty="0" err="1">
                <a:solidFill>
                  <a:srgbClr val="0070C0"/>
                </a:solidFill>
              </a:rPr>
              <a:t>Biorefinery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BioAg</a:t>
            </a:r>
            <a:r>
              <a:rPr lang="da-DK" dirty="0">
                <a:solidFill>
                  <a:srgbClr val="0070C0"/>
                </a:solidFill>
              </a:rPr>
              <a:t> products </a:t>
            </a:r>
            <a:r>
              <a:rPr lang="da-DK" dirty="0" err="1">
                <a:solidFill>
                  <a:srgbClr val="0070C0"/>
                </a:solidFill>
              </a:rPr>
              <a:t>can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reduce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need</a:t>
            </a:r>
            <a:r>
              <a:rPr lang="da-DK" dirty="0">
                <a:solidFill>
                  <a:srgbClr val="0070C0"/>
                </a:solidFill>
              </a:rPr>
              <a:t> for </a:t>
            </a:r>
            <a:r>
              <a:rPr lang="da-DK" dirty="0" err="1">
                <a:solidFill>
                  <a:srgbClr val="0070C0"/>
                </a:solidFill>
              </a:rPr>
              <a:t>pesticides</a:t>
            </a:r>
            <a:r>
              <a:rPr lang="da-DK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da-DK" dirty="0" err="1">
                <a:solidFill>
                  <a:srgbClr val="0070C0"/>
                </a:solidFill>
              </a:rPr>
              <a:t>Reduced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use</a:t>
            </a:r>
            <a:r>
              <a:rPr lang="da-DK" dirty="0">
                <a:solidFill>
                  <a:srgbClr val="0070C0"/>
                </a:solidFill>
              </a:rPr>
              <a:t> of </a:t>
            </a:r>
            <a:r>
              <a:rPr lang="da-DK" dirty="0" err="1">
                <a:solidFill>
                  <a:srgbClr val="0070C0"/>
                </a:solidFill>
              </a:rPr>
              <a:t>pesticides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contribute</a:t>
            </a:r>
            <a:r>
              <a:rPr lang="da-DK" dirty="0">
                <a:solidFill>
                  <a:srgbClr val="0070C0"/>
                </a:solidFill>
              </a:rPr>
              <a:t> to stopping </a:t>
            </a:r>
            <a:r>
              <a:rPr lang="da-DK" dirty="0" err="1">
                <a:solidFill>
                  <a:srgbClr val="0070C0"/>
                </a:solidFill>
              </a:rPr>
              <a:t>loss</a:t>
            </a:r>
            <a:r>
              <a:rPr lang="da-DK" dirty="0">
                <a:solidFill>
                  <a:srgbClr val="0070C0"/>
                </a:solidFill>
              </a:rPr>
              <a:t> of </a:t>
            </a:r>
            <a:r>
              <a:rPr lang="da-DK" dirty="0" err="1">
                <a:solidFill>
                  <a:srgbClr val="0070C0"/>
                </a:solidFill>
              </a:rPr>
              <a:t>biodiversity</a:t>
            </a:r>
            <a:r>
              <a:rPr lang="da-DK" dirty="0">
                <a:solidFill>
                  <a:srgbClr val="0070C0"/>
                </a:solidFill>
              </a:rPr>
              <a:t> </a:t>
            </a:r>
          </a:p>
          <a:p>
            <a:pPr lvl="1"/>
            <a:endParaRPr lang="da-DK" dirty="0">
              <a:solidFill>
                <a:srgbClr val="0070C0"/>
              </a:solidFill>
            </a:endParaRPr>
          </a:p>
          <a:p>
            <a:pPr lvl="1"/>
            <a:endParaRPr lang="da-DK" dirty="0">
              <a:solidFill>
                <a:srgbClr val="0070C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5A5B916-E0C1-455C-907E-5D3507C77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616" y="105474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416B34-5540-4457-9623-0E5DD77AC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7" y="3320249"/>
            <a:ext cx="2596723" cy="172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774A3E-4D57-4224-A452-4FFE54CF3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15" y="3307580"/>
            <a:ext cx="3602209" cy="17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9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CE885-C856-4216-B393-94BAE0EF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BioAg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products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can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increase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tolerance to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draught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9FB44-FEA4-4ECF-9DDA-6FFFFE337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1612798"/>
            <a:ext cx="10515600" cy="4351338"/>
          </a:xfrm>
        </p:spPr>
        <p:txBody>
          <a:bodyPr/>
          <a:lstStyle/>
          <a:p>
            <a:r>
              <a:rPr lang="da-DK" dirty="0" err="1"/>
              <a:t>Enriched</a:t>
            </a:r>
            <a:r>
              <a:rPr lang="da-DK" dirty="0"/>
              <a:t> </a:t>
            </a:r>
            <a:r>
              <a:rPr lang="da-DK" dirty="0" err="1"/>
              <a:t>microbiomes</a:t>
            </a:r>
            <a:r>
              <a:rPr lang="da-DK" dirty="0"/>
              <a:t> of the plant </a:t>
            </a:r>
            <a:r>
              <a:rPr lang="da-DK" dirty="0" err="1"/>
              <a:t>roots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strengthen</a:t>
            </a:r>
            <a:r>
              <a:rPr lang="da-DK" dirty="0"/>
              <a:t> </a:t>
            </a:r>
            <a:r>
              <a:rPr lang="da-DK" dirty="0" err="1"/>
              <a:t>nutrient</a:t>
            </a:r>
            <a:r>
              <a:rPr lang="da-DK" dirty="0"/>
              <a:t> </a:t>
            </a:r>
            <a:r>
              <a:rPr lang="da-DK" dirty="0" err="1"/>
              <a:t>uptake</a:t>
            </a:r>
            <a:r>
              <a:rPr lang="da-DK" dirty="0"/>
              <a:t> and </a:t>
            </a:r>
            <a:r>
              <a:rPr lang="da-DK" dirty="0" err="1"/>
              <a:t>increase</a:t>
            </a:r>
            <a:r>
              <a:rPr lang="da-DK" dirty="0"/>
              <a:t> </a:t>
            </a:r>
            <a:r>
              <a:rPr lang="da-DK" dirty="0" err="1"/>
              <a:t>water-efficiency</a:t>
            </a:r>
            <a:endParaRPr lang="da-DK" dirty="0"/>
          </a:p>
          <a:p>
            <a:r>
              <a:rPr lang="da-DK" dirty="0"/>
              <a:t>New generation of seed-</a:t>
            </a:r>
            <a:r>
              <a:rPr lang="da-DK" dirty="0" err="1"/>
              <a:t>distributed</a:t>
            </a:r>
            <a:r>
              <a:rPr lang="da-DK" dirty="0"/>
              <a:t> products (</a:t>
            </a:r>
            <a:r>
              <a:rPr lang="da-DK" dirty="0" err="1"/>
              <a:t>endophytes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Much </a:t>
            </a:r>
            <a:r>
              <a:rPr lang="da-DK" dirty="0" err="1"/>
              <a:t>needed</a:t>
            </a:r>
            <a:r>
              <a:rPr lang="da-DK" dirty="0"/>
              <a:t> intervention for </a:t>
            </a:r>
            <a:r>
              <a:rPr lang="da-DK" dirty="0" err="1"/>
              <a:t>climate</a:t>
            </a:r>
            <a:r>
              <a:rPr lang="da-DK" dirty="0"/>
              <a:t> </a:t>
            </a:r>
            <a:r>
              <a:rPr lang="da-DK" dirty="0" err="1"/>
              <a:t>change</a:t>
            </a:r>
            <a:r>
              <a:rPr lang="da-DK" dirty="0"/>
              <a:t> </a:t>
            </a:r>
            <a:r>
              <a:rPr lang="da-DK" dirty="0" err="1"/>
              <a:t>challenged</a:t>
            </a:r>
            <a:r>
              <a:rPr lang="da-DK" dirty="0"/>
              <a:t> </a:t>
            </a:r>
            <a:r>
              <a:rPr lang="da-DK" dirty="0" err="1"/>
              <a:t>agriculture</a:t>
            </a:r>
            <a:endParaRPr lang="da-DK" dirty="0"/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9D616A7-6242-4A18-A079-FC80086A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632" y="230188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22699-EDE8-4F26-B63F-88AB0E4F0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87" y="3604335"/>
            <a:ext cx="4128257" cy="23629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6D6610-1051-4892-BA8C-F6F148008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59" y="3604335"/>
            <a:ext cx="4003782" cy="22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72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249F-D4D6-45E7-8A66-D8AAB02AB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654" y="36501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BioAg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products 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robustness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and Upgrade of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residues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=&gt;</a:t>
            </a:r>
            <a:br>
              <a:rPr lang="da-DK" sz="3200" b="1" dirty="0">
                <a:solidFill>
                  <a:srgbClr val="0070C0"/>
                </a:solidFill>
                <a:latin typeface="+mn-lt"/>
              </a:rPr>
            </a:br>
            <a:r>
              <a:rPr lang="da-DK" sz="3200" b="1" dirty="0">
                <a:solidFill>
                  <a:srgbClr val="0070C0"/>
                </a:solidFill>
                <a:latin typeface="+mn-lt"/>
              </a:rPr>
              <a:t>-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opening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 for re-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introducing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draught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-tolerant 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traditional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crops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704B1-26A3-47EC-A54B-9116E1DC2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err="1"/>
              <a:t>Example</a:t>
            </a:r>
            <a:endParaRPr lang="da-DK" dirty="0"/>
          </a:p>
          <a:p>
            <a:r>
              <a:rPr lang="da-DK" dirty="0" err="1"/>
              <a:t>Millets</a:t>
            </a:r>
            <a:r>
              <a:rPr lang="da-DK" dirty="0"/>
              <a:t> and Sorghum, </a:t>
            </a:r>
            <a:r>
              <a:rPr lang="da-DK" dirty="0" err="1"/>
              <a:t>especially</a:t>
            </a:r>
            <a:r>
              <a:rPr lang="da-DK" dirty="0"/>
              <a:t> of </a:t>
            </a:r>
            <a:r>
              <a:rPr lang="da-DK" dirty="0" err="1"/>
              <a:t>relevance</a:t>
            </a:r>
            <a:r>
              <a:rPr lang="da-DK" dirty="0"/>
              <a:t> for </a:t>
            </a:r>
            <a:r>
              <a:rPr lang="da-DK" dirty="0" err="1"/>
              <a:t>draught</a:t>
            </a:r>
            <a:r>
              <a:rPr lang="da-DK" dirty="0"/>
              <a:t> </a:t>
            </a:r>
            <a:r>
              <a:rPr lang="da-DK" dirty="0" err="1"/>
              <a:t>striken</a:t>
            </a:r>
            <a:r>
              <a:rPr lang="da-DK" dirty="0"/>
              <a:t> regions of </a:t>
            </a:r>
            <a:r>
              <a:rPr lang="da-DK" dirty="0" err="1"/>
              <a:t>Africa</a:t>
            </a:r>
            <a:r>
              <a:rPr lang="da-DK" dirty="0"/>
              <a:t> and India </a:t>
            </a:r>
            <a:r>
              <a:rPr lang="da-DK" sz="2400" i="1" dirty="0"/>
              <a:t>(</a:t>
            </a:r>
            <a:r>
              <a:rPr lang="da-DK" sz="2400" i="1" dirty="0" err="1"/>
              <a:t>pictures</a:t>
            </a:r>
            <a:r>
              <a:rPr lang="da-DK" sz="2400" i="1" dirty="0"/>
              <a:t>, Pearl </a:t>
            </a:r>
            <a:r>
              <a:rPr lang="da-DK" sz="2400" i="1" dirty="0" err="1"/>
              <a:t>Millet</a:t>
            </a:r>
            <a:r>
              <a:rPr lang="da-DK" sz="2400" i="1" dirty="0"/>
              <a:t>; Sorghum)</a:t>
            </a:r>
          </a:p>
          <a:p>
            <a:pPr lvl="1"/>
            <a:r>
              <a:rPr lang="da-DK" i="1" dirty="0" err="1">
                <a:solidFill>
                  <a:srgbClr val="0070C0"/>
                </a:solidFill>
              </a:rPr>
              <a:t>Upgrading</a:t>
            </a:r>
            <a:r>
              <a:rPr lang="da-DK" i="1" dirty="0">
                <a:solidFill>
                  <a:srgbClr val="0070C0"/>
                </a:solidFill>
              </a:rPr>
              <a:t> husk and </a:t>
            </a:r>
            <a:r>
              <a:rPr lang="da-DK" i="1" dirty="0" err="1">
                <a:solidFill>
                  <a:srgbClr val="0070C0"/>
                </a:solidFill>
              </a:rPr>
              <a:t>bran</a:t>
            </a:r>
            <a:r>
              <a:rPr lang="da-DK" i="1" dirty="0">
                <a:solidFill>
                  <a:srgbClr val="0070C0"/>
                </a:solidFill>
              </a:rPr>
              <a:t> to </a:t>
            </a:r>
            <a:r>
              <a:rPr lang="da-DK" i="1" dirty="0" err="1">
                <a:solidFill>
                  <a:srgbClr val="0070C0"/>
                </a:solidFill>
              </a:rPr>
              <a:t>higher</a:t>
            </a:r>
            <a:r>
              <a:rPr lang="da-DK" i="1" dirty="0">
                <a:solidFill>
                  <a:srgbClr val="0070C0"/>
                </a:solidFill>
              </a:rPr>
              <a:t> </a:t>
            </a:r>
            <a:r>
              <a:rPr lang="da-DK" i="1" dirty="0" err="1">
                <a:solidFill>
                  <a:srgbClr val="0070C0"/>
                </a:solidFill>
              </a:rPr>
              <a:t>value</a:t>
            </a:r>
            <a:r>
              <a:rPr lang="da-DK" i="1" dirty="0">
                <a:solidFill>
                  <a:srgbClr val="0070C0"/>
                </a:solidFill>
              </a:rPr>
              <a:t>, </a:t>
            </a:r>
            <a:r>
              <a:rPr lang="da-DK" i="1" dirty="0" err="1">
                <a:solidFill>
                  <a:srgbClr val="0070C0"/>
                </a:solidFill>
              </a:rPr>
              <a:t>tasty</a:t>
            </a:r>
            <a:r>
              <a:rPr lang="da-DK" i="1" dirty="0">
                <a:solidFill>
                  <a:srgbClr val="0070C0"/>
                </a:solidFill>
              </a:rPr>
              <a:t> &amp; </a:t>
            </a:r>
            <a:r>
              <a:rPr lang="da-DK" i="1" dirty="0" err="1">
                <a:solidFill>
                  <a:srgbClr val="0070C0"/>
                </a:solidFill>
              </a:rPr>
              <a:t>micoiome-healthy</a:t>
            </a:r>
            <a:r>
              <a:rPr lang="da-DK" i="1" dirty="0">
                <a:solidFill>
                  <a:srgbClr val="0070C0"/>
                </a:solidFill>
              </a:rPr>
              <a:t> food! </a:t>
            </a:r>
          </a:p>
          <a:p>
            <a:pPr lvl="8"/>
            <a:endParaRPr lang="da-DK" sz="1400" i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B46B97-4361-47C4-A985-C927380E8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573" y="135683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45DE2E-49A1-4A6F-AB3C-24E5E1E5B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37" y="3765842"/>
            <a:ext cx="3373514" cy="22490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BAE6A0-9E64-4CFE-ABF7-B0D3E3EC6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4" y="4063206"/>
            <a:ext cx="5735754" cy="19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4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D422-879F-45B6-BEF4-996D00E2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Biorefinery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products for 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improved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animal</a:t>
            </a:r>
            <a: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  <a:t> gut-</a:t>
            </a:r>
            <a:r>
              <a:rPr lang="da-DK" sz="3200" b="1" dirty="0" err="1">
                <a:solidFill>
                  <a:srgbClr val="0070C0"/>
                </a:solidFill>
                <a:latin typeface="Calibri" panose="020F0502020204030204"/>
              </a:rPr>
              <a:t>health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2F5DA-18DF-4C5A-92AF-531FCDF23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Biorefinery</a:t>
            </a:r>
            <a:r>
              <a:rPr lang="da-DK" dirty="0"/>
              <a:t> products, made from plant polymers </a:t>
            </a:r>
            <a:r>
              <a:rPr lang="da-DK" dirty="0" err="1"/>
              <a:t>can</a:t>
            </a:r>
            <a:r>
              <a:rPr lang="da-DK" dirty="0"/>
              <a:t> have </a:t>
            </a:r>
            <a:r>
              <a:rPr lang="da-DK" dirty="0" err="1">
                <a:solidFill>
                  <a:srgbClr val="C00000"/>
                </a:solidFill>
              </a:rPr>
              <a:t>prebiotic</a:t>
            </a:r>
            <a:r>
              <a:rPr lang="da-DK" dirty="0">
                <a:solidFill>
                  <a:srgbClr val="C00000"/>
                </a:solidFill>
              </a:rPr>
              <a:t> </a:t>
            </a:r>
            <a:r>
              <a:rPr lang="da-DK" dirty="0"/>
              <a:t>gut-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effect</a:t>
            </a:r>
            <a:r>
              <a:rPr lang="da-DK" dirty="0"/>
              <a:t> on </a:t>
            </a:r>
            <a:r>
              <a:rPr lang="da-DK" dirty="0" err="1"/>
              <a:t>animal</a:t>
            </a:r>
            <a:r>
              <a:rPr lang="da-DK" dirty="0"/>
              <a:t> gut </a:t>
            </a:r>
            <a:r>
              <a:rPr lang="da-DK" dirty="0" err="1"/>
              <a:t>microbiome</a:t>
            </a:r>
            <a:r>
              <a:rPr lang="da-DK" dirty="0"/>
              <a:t> </a:t>
            </a:r>
          </a:p>
          <a:p>
            <a:r>
              <a:rPr lang="da-DK" dirty="0" err="1"/>
              <a:t>Bacterial</a:t>
            </a:r>
            <a:r>
              <a:rPr lang="da-DK" dirty="0"/>
              <a:t> </a:t>
            </a:r>
            <a:r>
              <a:rPr lang="da-DK" dirty="0" err="1"/>
              <a:t>cultures</a:t>
            </a:r>
            <a:r>
              <a:rPr lang="da-DK" dirty="0"/>
              <a:t>, </a:t>
            </a:r>
            <a:r>
              <a:rPr lang="da-DK" dirty="0" err="1"/>
              <a:t>grown</a:t>
            </a:r>
            <a:r>
              <a:rPr lang="da-DK" dirty="0"/>
              <a:t> on side-</a:t>
            </a:r>
            <a:r>
              <a:rPr lang="da-DK" dirty="0" err="1"/>
              <a:t>streams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have </a:t>
            </a:r>
            <a:r>
              <a:rPr lang="da-DK" dirty="0" err="1">
                <a:solidFill>
                  <a:srgbClr val="C00000"/>
                </a:solidFill>
              </a:rPr>
              <a:t>probiotic</a:t>
            </a:r>
            <a:r>
              <a:rPr lang="da-DK" dirty="0"/>
              <a:t> gut-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effect</a:t>
            </a:r>
            <a:endParaRPr lang="da-DK" dirty="0"/>
          </a:p>
          <a:p>
            <a:r>
              <a:rPr lang="da-DK" dirty="0" err="1"/>
              <a:t>Fermented</a:t>
            </a:r>
            <a:r>
              <a:rPr lang="da-DK" dirty="0"/>
              <a:t> side-</a:t>
            </a:r>
            <a:r>
              <a:rPr lang="da-DK" dirty="0" err="1"/>
              <a:t>streams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have </a:t>
            </a:r>
            <a:r>
              <a:rPr lang="da-DK" dirty="0" err="1"/>
              <a:t>anti-inflammatory</a:t>
            </a:r>
            <a:r>
              <a:rPr lang="da-DK" dirty="0"/>
              <a:t> </a:t>
            </a:r>
            <a:r>
              <a:rPr lang="da-DK" dirty="0" err="1"/>
              <a:t>effects</a:t>
            </a:r>
            <a:endParaRPr lang="da-DK" dirty="0"/>
          </a:p>
          <a:p>
            <a:pPr marL="0" indent="0">
              <a:buNone/>
            </a:pPr>
            <a:r>
              <a:rPr lang="da-DK" b="1" dirty="0" err="1">
                <a:solidFill>
                  <a:srgbClr val="0070C0"/>
                </a:solidFill>
                <a:highlight>
                  <a:srgbClr val="FFFF00"/>
                </a:highlight>
              </a:rPr>
              <a:t>Conclusion</a:t>
            </a:r>
            <a:r>
              <a:rPr lang="da-DK" b="1" dirty="0">
                <a:solidFill>
                  <a:srgbClr val="0070C0"/>
                </a:solidFill>
                <a:highlight>
                  <a:srgbClr val="FFFF00"/>
                </a:highlight>
              </a:rPr>
              <a:t> &amp; Vision</a:t>
            </a:r>
          </a:p>
          <a:p>
            <a:pPr marL="0" indent="0">
              <a:buNone/>
            </a:pPr>
            <a:r>
              <a:rPr lang="da-DK" b="1" dirty="0" err="1">
                <a:solidFill>
                  <a:srgbClr val="0070C0"/>
                </a:solidFill>
              </a:rPr>
              <a:t>Combining</a:t>
            </a:r>
            <a:r>
              <a:rPr lang="da-DK" b="1" dirty="0">
                <a:solidFill>
                  <a:srgbClr val="0070C0"/>
                </a:solidFill>
              </a:rPr>
              <a:t> </a:t>
            </a:r>
            <a:r>
              <a:rPr lang="da-DK" b="1" dirty="0" err="1">
                <a:solidFill>
                  <a:srgbClr val="C00000"/>
                </a:solidFill>
              </a:rPr>
              <a:t>probiotic</a:t>
            </a:r>
            <a:r>
              <a:rPr lang="da-DK" b="1" dirty="0">
                <a:solidFill>
                  <a:srgbClr val="C00000"/>
                </a:solidFill>
              </a:rPr>
              <a:t>, </a:t>
            </a:r>
            <a:r>
              <a:rPr lang="da-DK" b="1" dirty="0" err="1">
                <a:solidFill>
                  <a:srgbClr val="C00000"/>
                </a:solidFill>
              </a:rPr>
              <a:t>prebiotic</a:t>
            </a:r>
            <a:r>
              <a:rPr lang="da-DK" b="1" dirty="0">
                <a:solidFill>
                  <a:srgbClr val="C00000"/>
                </a:solidFill>
              </a:rPr>
              <a:t> plus </a:t>
            </a:r>
            <a:r>
              <a:rPr lang="da-DK" b="1" dirty="0" err="1">
                <a:solidFill>
                  <a:srgbClr val="C00000"/>
                </a:solidFill>
              </a:rPr>
              <a:t>anti-inflammatory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 err="1">
                <a:solidFill>
                  <a:srgbClr val="C00000"/>
                </a:solidFill>
              </a:rPr>
              <a:t>effects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 err="1">
                <a:solidFill>
                  <a:srgbClr val="0070C0"/>
                </a:solidFill>
              </a:rPr>
              <a:t>can</a:t>
            </a:r>
            <a:r>
              <a:rPr lang="da-DK" b="1" dirty="0">
                <a:solidFill>
                  <a:srgbClr val="0070C0"/>
                </a:solidFill>
              </a:rPr>
              <a:t> give </a:t>
            </a:r>
            <a:r>
              <a:rPr lang="da-DK" b="1" dirty="0" err="1">
                <a:solidFill>
                  <a:srgbClr val="0070C0"/>
                </a:solidFill>
              </a:rPr>
              <a:t>strong</a:t>
            </a:r>
            <a:r>
              <a:rPr lang="da-DK" b="1" dirty="0">
                <a:solidFill>
                  <a:srgbClr val="0070C0"/>
                </a:solidFill>
              </a:rPr>
              <a:t> and lasting gut-</a:t>
            </a:r>
            <a:r>
              <a:rPr lang="da-DK" b="1" dirty="0" err="1">
                <a:solidFill>
                  <a:srgbClr val="0070C0"/>
                </a:solidFill>
              </a:rPr>
              <a:t>health</a:t>
            </a:r>
            <a:r>
              <a:rPr lang="da-DK" b="1" dirty="0">
                <a:solidFill>
                  <a:srgbClr val="0070C0"/>
                </a:solidFill>
              </a:rPr>
              <a:t> </a:t>
            </a:r>
            <a:r>
              <a:rPr lang="da-DK" b="1" dirty="0" err="1">
                <a:solidFill>
                  <a:srgbClr val="0070C0"/>
                </a:solidFill>
              </a:rPr>
              <a:t>improvement</a:t>
            </a:r>
            <a:endParaRPr lang="da-DK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C00000"/>
                </a:solidFill>
              </a:rPr>
              <a:t>Good for </a:t>
            </a:r>
            <a:r>
              <a:rPr lang="da-DK" b="1" dirty="0" err="1">
                <a:solidFill>
                  <a:srgbClr val="C00000"/>
                </a:solidFill>
              </a:rPr>
              <a:t>animal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 err="1">
                <a:solidFill>
                  <a:srgbClr val="C00000"/>
                </a:solidFill>
              </a:rPr>
              <a:t>welfare</a:t>
            </a:r>
            <a:r>
              <a:rPr lang="da-DK" b="1" dirty="0">
                <a:solidFill>
                  <a:srgbClr val="C00000"/>
                </a:solidFill>
              </a:rPr>
              <a:t> and for </a:t>
            </a:r>
            <a:r>
              <a:rPr lang="da-DK" b="1" dirty="0" err="1">
                <a:solidFill>
                  <a:srgbClr val="C00000"/>
                </a:solidFill>
              </a:rPr>
              <a:t>worker´s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 err="1">
                <a:solidFill>
                  <a:srgbClr val="C00000"/>
                </a:solidFill>
              </a:rPr>
              <a:t>health</a:t>
            </a:r>
            <a:endParaRPr lang="da-DK" b="1" dirty="0">
              <a:solidFill>
                <a:srgbClr val="C0000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4000AD4-230B-410A-9C5E-A53B248B8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753" y="275510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9C9BF-6DDB-47FA-B3D5-545479C52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08" y="5198961"/>
            <a:ext cx="2300290" cy="129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39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757D-E5C4-4A4E-A249-65CD0F2BE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C00000"/>
                </a:solidFill>
                <a:latin typeface="+mn-lt"/>
              </a:rPr>
              <a:t>Acute</a:t>
            </a:r>
            <a:r>
              <a:rPr lang="da-DK" sz="32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C00000"/>
                </a:solidFill>
                <a:latin typeface="+mn-lt"/>
              </a:rPr>
              <a:t>Need</a:t>
            </a:r>
            <a:r>
              <a:rPr lang="da-DK" sz="32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such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animal-gut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health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products in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industrial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meat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production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667-23E2-4080-BC50-3BF9277C5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May 2022: </a:t>
            </a:r>
          </a:p>
          <a:p>
            <a:r>
              <a:rPr lang="da-DK" dirty="0"/>
              <a:t>30.000 </a:t>
            </a:r>
            <a:r>
              <a:rPr lang="da-DK" dirty="0" err="1"/>
              <a:t>piglets</a:t>
            </a:r>
            <a:r>
              <a:rPr lang="da-DK" dirty="0"/>
              <a:t> die </a:t>
            </a:r>
            <a:r>
              <a:rPr lang="da-DK" dirty="0" err="1"/>
              <a:t>daily</a:t>
            </a:r>
            <a:r>
              <a:rPr lang="da-DK" dirty="0"/>
              <a:t> in Danish pig </a:t>
            </a:r>
            <a:r>
              <a:rPr lang="da-DK" dirty="0" err="1"/>
              <a:t>production</a:t>
            </a:r>
            <a:r>
              <a:rPr lang="da-DK" dirty="0"/>
              <a:t> due to </a:t>
            </a:r>
            <a:r>
              <a:rPr lang="da-DK" dirty="0" err="1"/>
              <a:t>pre-weaning</a:t>
            </a:r>
            <a:r>
              <a:rPr lang="da-DK" dirty="0"/>
              <a:t> </a:t>
            </a:r>
            <a:r>
              <a:rPr lang="da-DK" dirty="0" err="1"/>
              <a:t>diarrhea</a:t>
            </a:r>
            <a:r>
              <a:rPr lang="da-DK" dirty="0"/>
              <a:t>. </a:t>
            </a:r>
            <a:r>
              <a:rPr lang="da-DK" i="1" dirty="0" err="1"/>
              <a:t>Similar</a:t>
            </a:r>
            <a:r>
              <a:rPr lang="da-DK" i="1" dirty="0"/>
              <a:t> </a:t>
            </a:r>
            <a:r>
              <a:rPr lang="da-DK" i="1" dirty="0" err="1"/>
              <a:t>serious</a:t>
            </a:r>
            <a:r>
              <a:rPr lang="da-DK" i="1" dirty="0"/>
              <a:t> issues in </a:t>
            </a:r>
            <a:r>
              <a:rPr lang="da-DK" i="1" dirty="0" err="1"/>
              <a:t>other</a:t>
            </a:r>
            <a:r>
              <a:rPr lang="da-DK" i="1" dirty="0"/>
              <a:t> </a:t>
            </a:r>
            <a:r>
              <a:rPr lang="da-DK" i="1" dirty="0" err="1"/>
              <a:t>countries</a:t>
            </a:r>
            <a:endParaRPr lang="da-DK" i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657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2C1C-080F-4083-B4F7-624BA506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Example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of Gut-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Microbiome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healthy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feed, CBE-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produced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from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upgrading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industrial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sidestreams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6AE33-76A8-4DF8-A944-DCDBD3C6D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 mixture of </a:t>
            </a:r>
            <a:r>
              <a:rPr lang="da-DK" dirty="0" err="1"/>
              <a:t>rape</a:t>
            </a:r>
            <a:r>
              <a:rPr lang="da-DK" dirty="0"/>
              <a:t> seed press-pulp with </a:t>
            </a:r>
            <a:r>
              <a:rPr lang="da-DK" dirty="0" err="1"/>
              <a:t>brown</a:t>
            </a:r>
            <a:r>
              <a:rPr lang="da-DK" dirty="0"/>
              <a:t> </a:t>
            </a:r>
            <a:r>
              <a:rPr lang="da-DK" dirty="0" err="1"/>
              <a:t>macroalage</a:t>
            </a:r>
            <a:r>
              <a:rPr lang="da-DK" dirty="0"/>
              <a:t> (</a:t>
            </a:r>
            <a:r>
              <a:rPr lang="da-DK" dirty="0" err="1"/>
              <a:t>seaweed</a:t>
            </a:r>
            <a:r>
              <a:rPr lang="da-DK" dirty="0"/>
              <a:t>) </a:t>
            </a:r>
            <a:r>
              <a:rPr lang="da-DK" dirty="0" err="1"/>
              <a:t>co-fermented</a:t>
            </a:r>
            <a:r>
              <a:rPr lang="da-DK" dirty="0"/>
              <a:t> by </a:t>
            </a:r>
            <a:r>
              <a:rPr lang="da-DK" dirty="0" err="1"/>
              <a:t>Lactic</a:t>
            </a:r>
            <a:r>
              <a:rPr lang="da-DK" dirty="0"/>
              <a:t> </a:t>
            </a:r>
            <a:r>
              <a:rPr lang="da-DK" dirty="0" err="1"/>
              <a:t>acid</a:t>
            </a:r>
            <a:r>
              <a:rPr lang="da-DK" dirty="0"/>
              <a:t> </a:t>
            </a:r>
            <a:r>
              <a:rPr lang="da-DK" dirty="0" err="1"/>
              <a:t>bacteria</a:t>
            </a:r>
            <a:endParaRPr lang="da-DK" dirty="0"/>
          </a:p>
          <a:p>
            <a:pPr lvl="1"/>
            <a:r>
              <a:rPr lang="da-DK" dirty="0" err="1">
                <a:solidFill>
                  <a:srgbClr val="C00000"/>
                </a:solidFill>
              </a:rPr>
              <a:t>Combining</a:t>
            </a:r>
            <a:r>
              <a:rPr lang="da-DK" dirty="0">
                <a:solidFill>
                  <a:srgbClr val="C00000"/>
                </a:solidFill>
              </a:rPr>
              <a:t> pro-, </a:t>
            </a:r>
            <a:r>
              <a:rPr lang="da-DK" dirty="0" err="1">
                <a:solidFill>
                  <a:srgbClr val="C00000"/>
                </a:solidFill>
              </a:rPr>
              <a:t>pre</a:t>
            </a:r>
            <a:r>
              <a:rPr lang="da-DK" dirty="0">
                <a:solidFill>
                  <a:srgbClr val="C00000"/>
                </a:solidFill>
              </a:rPr>
              <a:t>- and </a:t>
            </a:r>
            <a:r>
              <a:rPr lang="da-DK" dirty="0" err="1">
                <a:solidFill>
                  <a:srgbClr val="C00000"/>
                </a:solidFill>
              </a:rPr>
              <a:t>anti-inflammatory</a:t>
            </a:r>
            <a:r>
              <a:rPr lang="da-DK" dirty="0">
                <a:solidFill>
                  <a:srgbClr val="C00000"/>
                </a:solidFill>
              </a:rPr>
              <a:t> </a:t>
            </a:r>
            <a:r>
              <a:rPr lang="da-DK" dirty="0" err="1">
                <a:solidFill>
                  <a:srgbClr val="C00000"/>
                </a:solidFill>
              </a:rPr>
              <a:t>effects</a:t>
            </a:r>
            <a:endParaRPr lang="da-DK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28E4B-E160-4167-A9F3-CD93D5E2E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3" y="3429000"/>
            <a:ext cx="2553810" cy="1965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1E48B7-0B4D-49B1-84DA-5E857168C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09" y="3443240"/>
            <a:ext cx="1950995" cy="19509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AC967-A0CF-4660-B00D-14BC598C5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196" y="3443240"/>
            <a:ext cx="2604679" cy="19509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7A82FB-FB59-4604-A784-2DFB9DA520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03" y="4901521"/>
            <a:ext cx="3067419" cy="49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7802-E619-4255-93E3-6C4C4676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Methane-reducing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cattle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feed-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additives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have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been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found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br>
              <a:rPr lang="da-DK" sz="3200" b="1" dirty="0">
                <a:solidFill>
                  <a:srgbClr val="0070C0"/>
                </a:solidFill>
                <a:latin typeface="+mn-lt"/>
              </a:rPr>
            </a:br>
            <a:r>
              <a:rPr lang="da-DK" sz="2400" b="1" dirty="0">
                <a:solidFill>
                  <a:srgbClr val="0070C0"/>
                </a:solidFill>
                <a:latin typeface="+mn-lt"/>
              </a:rPr>
              <a:t>–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produced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in future as part of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Circular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Biobased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Solutions!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EA371-43AF-4F77-BAFD-839A920866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sz="2400" b="1" dirty="0"/>
              <a:t>Feed </a:t>
            </a:r>
            <a:r>
              <a:rPr lang="da-DK" sz="2400" b="1" dirty="0" err="1"/>
              <a:t>induced</a:t>
            </a:r>
            <a:r>
              <a:rPr lang="da-DK" sz="2400" b="1" dirty="0"/>
              <a:t> </a:t>
            </a:r>
            <a:r>
              <a:rPr lang="da-DK" sz="2400" b="1" dirty="0" err="1"/>
              <a:t>modification</a:t>
            </a:r>
            <a:r>
              <a:rPr lang="da-DK" sz="2400" b="1" dirty="0"/>
              <a:t> of </a:t>
            </a:r>
            <a:r>
              <a:rPr lang="da-DK" sz="2400" b="1" dirty="0" err="1"/>
              <a:t>rumen</a:t>
            </a:r>
            <a:r>
              <a:rPr lang="da-DK" sz="2400" b="1" dirty="0"/>
              <a:t> </a:t>
            </a:r>
            <a:r>
              <a:rPr lang="da-DK" sz="2400" b="1" dirty="0" err="1"/>
              <a:t>microbiome</a:t>
            </a:r>
            <a:r>
              <a:rPr lang="da-DK" sz="2400" b="1" dirty="0"/>
              <a:t>, in </a:t>
            </a:r>
            <a:r>
              <a:rPr lang="da-DK" sz="2400" b="1" dirty="0" err="1"/>
              <a:t>composition</a:t>
            </a:r>
            <a:r>
              <a:rPr lang="da-DK" sz="2400" b="1" dirty="0"/>
              <a:t> &amp; in digestive </a:t>
            </a:r>
            <a:r>
              <a:rPr lang="da-DK" sz="2400" b="1" dirty="0" err="1"/>
              <a:t>function</a:t>
            </a:r>
            <a:r>
              <a:rPr lang="da-DK" sz="2400" b="1" dirty="0"/>
              <a:t>: </a:t>
            </a:r>
          </a:p>
          <a:p>
            <a:pPr lvl="1"/>
            <a:r>
              <a:rPr lang="da-DK" dirty="0" err="1"/>
              <a:t>Specific</a:t>
            </a:r>
            <a:r>
              <a:rPr lang="da-DK" dirty="0"/>
              <a:t> types of </a:t>
            </a:r>
            <a:r>
              <a:rPr lang="da-DK" dirty="0" err="1"/>
              <a:t>feeding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give </a:t>
            </a:r>
            <a:r>
              <a:rPr lang="da-DK" dirty="0" err="1"/>
              <a:t>significant</a:t>
            </a:r>
            <a:r>
              <a:rPr lang="da-DK" dirty="0"/>
              <a:t> </a:t>
            </a:r>
            <a:r>
              <a:rPr lang="da-DK" dirty="0" err="1"/>
              <a:t>methane</a:t>
            </a:r>
            <a:r>
              <a:rPr lang="da-DK" dirty="0"/>
              <a:t> </a:t>
            </a:r>
            <a:r>
              <a:rPr lang="da-DK" dirty="0" err="1"/>
              <a:t>redution</a:t>
            </a:r>
            <a:r>
              <a:rPr lang="da-DK" dirty="0"/>
              <a:t>  </a:t>
            </a:r>
          </a:p>
          <a:p>
            <a:pPr lvl="1"/>
            <a:r>
              <a:rPr lang="da-DK" dirty="0" err="1"/>
              <a:t>Correlation</a:t>
            </a:r>
            <a:r>
              <a:rPr lang="da-DK" dirty="0"/>
              <a:t> of </a:t>
            </a:r>
            <a:r>
              <a:rPr lang="da-DK" dirty="0" err="1"/>
              <a:t>change</a:t>
            </a:r>
            <a:r>
              <a:rPr lang="da-DK" dirty="0"/>
              <a:t> of </a:t>
            </a:r>
            <a:r>
              <a:rPr lang="da-DK" dirty="0" err="1"/>
              <a:t>microbiome</a:t>
            </a:r>
            <a:r>
              <a:rPr lang="da-DK" dirty="0"/>
              <a:t> </a:t>
            </a:r>
            <a:r>
              <a:rPr lang="da-DK" dirty="0" err="1"/>
              <a:t>function</a:t>
            </a:r>
            <a:r>
              <a:rPr lang="da-DK" dirty="0"/>
              <a:t> to </a:t>
            </a:r>
            <a:r>
              <a:rPr lang="da-DK" dirty="0" err="1"/>
              <a:t>methane</a:t>
            </a:r>
            <a:r>
              <a:rPr lang="da-DK" dirty="0"/>
              <a:t> </a:t>
            </a:r>
            <a:r>
              <a:rPr lang="da-DK" dirty="0" err="1"/>
              <a:t>reduction</a:t>
            </a:r>
            <a:endParaRPr lang="da-DK" dirty="0"/>
          </a:p>
          <a:p>
            <a:pPr marL="457200" lvl="1" indent="0">
              <a:buNone/>
            </a:pPr>
            <a:endParaRPr lang="da-DK" sz="2000" b="1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da-DK" sz="2000" b="1" dirty="0">
                <a:solidFill>
                  <a:srgbClr val="0070C0"/>
                </a:solidFill>
              </a:rPr>
              <a:t>Reference: </a:t>
            </a:r>
          </a:p>
          <a:p>
            <a:pPr marL="457200" lvl="1" indent="0">
              <a:buNone/>
            </a:pPr>
            <a:r>
              <a:rPr lang="da-DK" sz="2000" dirty="0"/>
              <a:t>Barrett K, Lange, L, Børsting, CF., Olijhoek DW., Lund P, Meyer AS, 2022: </a:t>
            </a:r>
            <a:r>
              <a:rPr lang="da-DK" sz="2000" i="1" dirty="0"/>
              <a:t>Changes in the </a:t>
            </a:r>
            <a:r>
              <a:rPr lang="da-DK" sz="2000" i="1" dirty="0" err="1"/>
              <a:t>Metagenome-Encoded</a:t>
            </a:r>
            <a:r>
              <a:rPr lang="da-DK" sz="2000" i="1" dirty="0"/>
              <a:t> </a:t>
            </a:r>
            <a:r>
              <a:rPr lang="da-DK" sz="2000" i="1" dirty="0" err="1"/>
              <a:t>CAZymes</a:t>
            </a:r>
            <a:r>
              <a:rPr lang="da-DK" sz="2000" i="1" dirty="0"/>
              <a:t> of the </a:t>
            </a:r>
            <a:r>
              <a:rPr lang="da-DK" sz="2000" i="1" dirty="0" err="1"/>
              <a:t>Rumen</a:t>
            </a:r>
            <a:r>
              <a:rPr lang="da-DK" sz="2000" i="1" dirty="0"/>
              <a:t> </a:t>
            </a:r>
            <a:r>
              <a:rPr lang="da-DK" sz="2000" i="1" dirty="0" err="1"/>
              <a:t>Microbiome</a:t>
            </a:r>
            <a:r>
              <a:rPr lang="da-DK" sz="2000" i="1" dirty="0"/>
              <a:t> </a:t>
            </a:r>
            <a:r>
              <a:rPr lang="da-DK" sz="2000" i="1" dirty="0" err="1"/>
              <a:t>are</a:t>
            </a:r>
            <a:r>
              <a:rPr lang="da-DK" sz="2000" i="1" dirty="0"/>
              <a:t> </a:t>
            </a:r>
            <a:r>
              <a:rPr lang="da-DK" sz="2000" i="1" dirty="0" err="1"/>
              <a:t>Linked</a:t>
            </a:r>
            <a:r>
              <a:rPr lang="da-DK" sz="2000" i="1" dirty="0"/>
              <a:t> to Feed-</a:t>
            </a:r>
            <a:r>
              <a:rPr lang="da-DK" sz="2000" i="1" dirty="0" err="1"/>
              <a:t>Induced</a:t>
            </a:r>
            <a:r>
              <a:rPr lang="da-DK" sz="2000" i="1" dirty="0"/>
              <a:t> </a:t>
            </a:r>
            <a:r>
              <a:rPr lang="da-DK" sz="2000" i="1" dirty="0" err="1"/>
              <a:t>Reductions</a:t>
            </a:r>
            <a:r>
              <a:rPr lang="da-DK" sz="2000" i="1" dirty="0"/>
              <a:t> in </a:t>
            </a:r>
            <a:r>
              <a:rPr lang="da-DK" sz="2000" i="1" dirty="0" err="1"/>
              <a:t>Methane</a:t>
            </a:r>
            <a:r>
              <a:rPr lang="da-DK" sz="2000" i="1" dirty="0"/>
              <a:t> Emission</a:t>
            </a:r>
            <a:r>
              <a:rPr lang="da-DK" sz="2000" dirty="0"/>
              <a:t>. </a:t>
            </a:r>
          </a:p>
          <a:p>
            <a:pPr marL="457200" lvl="1" indent="0">
              <a:buNone/>
            </a:pPr>
            <a:r>
              <a:rPr lang="da-DK" sz="2000" dirty="0"/>
              <a:t>Frontiers in Microbiology 13 </a:t>
            </a:r>
          </a:p>
          <a:p>
            <a:pPr marL="457200" lvl="1" indent="0">
              <a:buNone/>
            </a:pPr>
            <a:r>
              <a:rPr lang="da-DK" sz="1900" dirty="0"/>
              <a:t>https://www.frontiersin.org/article/10.3389</a:t>
            </a:r>
          </a:p>
          <a:p>
            <a:pPr marL="457200" lvl="1" indent="0">
              <a:buNone/>
            </a:pPr>
            <a:r>
              <a:rPr lang="da-DK" sz="1900" dirty="0"/>
              <a:t>DOI=10.3389/fmicb.2022.855590    </a:t>
            </a:r>
          </a:p>
          <a:p>
            <a:pPr marL="457200" lvl="1" indent="0">
              <a:buNone/>
            </a:pPr>
            <a:r>
              <a:rPr lang="da-DK" dirty="0"/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DE1B4-7C64-4ADD-9D8C-3DE69B6BE0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da-D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235DFB-905F-4CAD-94CF-06ADDCEAF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35" y="1699796"/>
            <a:ext cx="4839530" cy="44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48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2ABA-52F0-48E4-AD5C-15BEF00A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>
                <a:solidFill>
                  <a:srgbClr val="0070C0"/>
                </a:solidFill>
                <a:latin typeface="+mn-lt"/>
              </a:rPr>
              <a:t>Human</a:t>
            </a:r>
            <a:r>
              <a:rPr lang="da-DK" sz="3200" b="1" dirty="0">
                <a:solidFill>
                  <a:srgbClr val="C00000"/>
                </a:solidFill>
                <a:latin typeface="+mn-lt"/>
              </a:rPr>
              <a:t>* 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gut-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health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promoting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food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ingredients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can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produced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from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industrial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side-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streams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&amp;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crop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residues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57D0F-E2FD-49B2-ACC2-FD361BBDE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Plant-fiber </a:t>
            </a:r>
            <a:r>
              <a:rPr lang="da-DK" dirty="0" err="1"/>
              <a:t>derived</a:t>
            </a:r>
            <a:r>
              <a:rPr lang="da-DK" dirty="0"/>
              <a:t> </a:t>
            </a:r>
            <a:r>
              <a:rPr lang="da-DK" dirty="0" err="1"/>
              <a:t>prebiotics</a:t>
            </a:r>
            <a:r>
              <a:rPr lang="da-DK" dirty="0"/>
              <a:t>:</a:t>
            </a:r>
          </a:p>
          <a:p>
            <a:r>
              <a:rPr lang="da-DK" dirty="0" err="1"/>
              <a:t>Xylan</a:t>
            </a:r>
            <a:r>
              <a:rPr lang="da-DK" dirty="0"/>
              <a:t> </a:t>
            </a:r>
            <a:r>
              <a:rPr lang="da-DK" dirty="0" err="1"/>
              <a:t>sugar</a:t>
            </a:r>
            <a:r>
              <a:rPr lang="da-DK" dirty="0"/>
              <a:t> </a:t>
            </a:r>
            <a:r>
              <a:rPr lang="da-DK" dirty="0" err="1"/>
              <a:t>oligoes</a:t>
            </a:r>
            <a:endParaRPr lang="da-DK" dirty="0"/>
          </a:p>
          <a:p>
            <a:r>
              <a:rPr lang="da-DK" dirty="0" err="1"/>
              <a:t>Pectin</a:t>
            </a:r>
            <a:r>
              <a:rPr lang="da-DK" dirty="0"/>
              <a:t> </a:t>
            </a:r>
            <a:r>
              <a:rPr lang="da-DK" dirty="0" err="1"/>
              <a:t>oligoes</a:t>
            </a:r>
            <a:endParaRPr lang="da-DK" dirty="0"/>
          </a:p>
          <a:p>
            <a:r>
              <a:rPr lang="da-DK" dirty="0" err="1"/>
              <a:t>Etc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Such</a:t>
            </a:r>
            <a:r>
              <a:rPr lang="da-DK" dirty="0"/>
              <a:t> </a:t>
            </a:r>
            <a:r>
              <a:rPr lang="da-DK" dirty="0" err="1"/>
              <a:t>health-promoting</a:t>
            </a:r>
            <a:r>
              <a:rPr lang="da-DK" dirty="0"/>
              <a:t> food </a:t>
            </a:r>
            <a:r>
              <a:rPr lang="da-DK" dirty="0" err="1"/>
              <a:t>ingredients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produced</a:t>
            </a:r>
            <a:r>
              <a:rPr lang="da-DK" dirty="0"/>
              <a:t> from </a:t>
            </a:r>
            <a:r>
              <a:rPr lang="da-DK" dirty="0" err="1"/>
              <a:t>cell</a:t>
            </a:r>
            <a:r>
              <a:rPr lang="da-DK" dirty="0"/>
              <a:t> wall fibers of </a:t>
            </a:r>
            <a:r>
              <a:rPr lang="da-DK" dirty="0" err="1">
                <a:solidFill>
                  <a:srgbClr val="0070C0"/>
                </a:solidFill>
              </a:rPr>
              <a:t>plants</a:t>
            </a:r>
            <a:r>
              <a:rPr lang="da-DK" dirty="0">
                <a:solidFill>
                  <a:srgbClr val="0070C0"/>
                </a:solidFill>
              </a:rPr>
              <a:t>, </a:t>
            </a:r>
            <a:r>
              <a:rPr lang="da-DK" dirty="0" err="1">
                <a:solidFill>
                  <a:srgbClr val="0070C0"/>
                </a:solidFill>
              </a:rPr>
              <a:t>fungi</a:t>
            </a:r>
            <a:r>
              <a:rPr lang="da-DK" dirty="0">
                <a:solidFill>
                  <a:srgbClr val="0070C0"/>
                </a:solidFill>
              </a:rPr>
              <a:t> and </a:t>
            </a:r>
            <a:r>
              <a:rPr lang="da-DK" dirty="0" err="1">
                <a:solidFill>
                  <a:srgbClr val="0070C0"/>
                </a:solidFill>
              </a:rPr>
              <a:t>seaweed</a:t>
            </a:r>
            <a:r>
              <a:rPr lang="da-DK" dirty="0"/>
              <a:t> =&gt;</a:t>
            </a:r>
          </a:p>
          <a:p>
            <a:pPr marL="0" indent="0">
              <a:buNone/>
            </a:pPr>
            <a:r>
              <a:rPr lang="da-DK" dirty="0"/>
              <a:t>	–</a:t>
            </a:r>
            <a:r>
              <a:rPr lang="da-DK" dirty="0" err="1"/>
              <a:t>affordable</a:t>
            </a:r>
            <a:r>
              <a:rPr lang="da-DK" dirty="0"/>
              <a:t> bio-</a:t>
            </a:r>
            <a:r>
              <a:rPr lang="da-DK" dirty="0" err="1"/>
              <a:t>based</a:t>
            </a:r>
            <a:r>
              <a:rPr lang="da-DK" dirty="0"/>
              <a:t>, </a:t>
            </a:r>
            <a:r>
              <a:rPr lang="da-DK" dirty="0" err="1"/>
              <a:t>health-promoting</a:t>
            </a:r>
            <a:r>
              <a:rPr lang="da-DK" dirty="0"/>
              <a:t> food supplement </a:t>
            </a:r>
            <a:r>
              <a:rPr lang="da-DK" dirty="0" err="1"/>
              <a:t>can</a:t>
            </a:r>
            <a:r>
              <a:rPr lang="da-DK" dirty="0"/>
              <a:t> 	</a:t>
            </a:r>
            <a:r>
              <a:rPr lang="da-DK" dirty="0" err="1"/>
              <a:t>be</a:t>
            </a:r>
            <a:r>
              <a:rPr lang="da-DK" dirty="0"/>
              <a:t> made from </a:t>
            </a:r>
            <a:r>
              <a:rPr lang="da-DK" dirty="0" err="1"/>
              <a:t>raw</a:t>
            </a:r>
            <a:r>
              <a:rPr lang="da-DK" dirty="0"/>
              <a:t> </a:t>
            </a:r>
            <a:r>
              <a:rPr lang="da-DK" dirty="0" err="1"/>
              <a:t>materials</a:t>
            </a:r>
            <a:r>
              <a:rPr lang="da-DK" dirty="0"/>
              <a:t> most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downgraded</a:t>
            </a:r>
            <a:r>
              <a:rPr lang="da-DK" dirty="0"/>
              <a:t> or </a:t>
            </a:r>
            <a:r>
              <a:rPr lang="da-DK" dirty="0" err="1"/>
              <a:t>wasted</a:t>
            </a:r>
            <a:r>
              <a:rPr lang="da-DK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9FBD0-6248-4536-8618-F3356D36F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550" y="1565023"/>
            <a:ext cx="5172441" cy="2074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F388FC-CEE7-464F-A293-29B56193D9C3}"/>
              </a:ext>
            </a:extLst>
          </p:cNvPr>
          <p:cNvSpPr txBox="1"/>
          <p:nvPr/>
        </p:nvSpPr>
        <p:spPr>
          <a:xfrm>
            <a:off x="838200" y="5807631"/>
            <a:ext cx="143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C00000"/>
                </a:solidFill>
              </a:rPr>
              <a:t>*and </a:t>
            </a:r>
            <a:r>
              <a:rPr lang="da-DK" b="1" dirty="0" err="1">
                <a:solidFill>
                  <a:srgbClr val="C00000"/>
                </a:solidFill>
              </a:rPr>
              <a:t>animal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6676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4267-5077-4F75-B4C9-21A237C9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>
                <a:solidFill>
                  <a:srgbClr val="C00000"/>
                </a:solidFill>
                <a:latin typeface="+mn-lt"/>
              </a:rPr>
              <a:t>New research: 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People,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who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have had Covid-19 have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higher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risk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developing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diabetes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56C30-C918-46E2-ACF8-145F2021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err="1"/>
              <a:t>Biorefinery</a:t>
            </a:r>
            <a:r>
              <a:rPr lang="da-DK" dirty="0"/>
              <a:t> products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>
                <a:solidFill>
                  <a:srgbClr val="C00000"/>
                </a:solidFill>
              </a:rPr>
              <a:t>important</a:t>
            </a:r>
            <a:r>
              <a:rPr lang="da-DK" dirty="0">
                <a:solidFill>
                  <a:srgbClr val="C00000"/>
                </a:solidFill>
              </a:rPr>
              <a:t> for public </a:t>
            </a:r>
            <a:r>
              <a:rPr lang="da-DK" dirty="0" err="1">
                <a:solidFill>
                  <a:srgbClr val="C00000"/>
                </a:solidFill>
              </a:rPr>
              <a:t>health</a:t>
            </a:r>
            <a:r>
              <a:rPr lang="da-DK" dirty="0"/>
              <a:t>: </a:t>
            </a:r>
          </a:p>
          <a:p>
            <a:r>
              <a:rPr lang="da-DK" dirty="0"/>
              <a:t>Human </a:t>
            </a:r>
            <a:r>
              <a:rPr lang="da-DK" dirty="0" err="1"/>
              <a:t>resilience</a:t>
            </a:r>
            <a:r>
              <a:rPr lang="da-DK" dirty="0"/>
              <a:t>, </a:t>
            </a:r>
            <a:r>
              <a:rPr lang="da-DK" dirty="0" err="1"/>
              <a:t>gained</a:t>
            </a:r>
            <a:r>
              <a:rPr lang="da-DK" dirty="0"/>
              <a:t> from </a:t>
            </a:r>
            <a:r>
              <a:rPr lang="da-DK" dirty="0" err="1"/>
              <a:t>healthy</a:t>
            </a:r>
            <a:r>
              <a:rPr lang="da-DK" dirty="0"/>
              <a:t> gut </a:t>
            </a:r>
            <a:r>
              <a:rPr lang="da-DK" dirty="0" err="1"/>
              <a:t>microbiome</a:t>
            </a:r>
            <a:r>
              <a:rPr lang="da-DK" dirty="0"/>
              <a:t> has never </a:t>
            </a:r>
            <a:r>
              <a:rPr lang="da-DK" dirty="0" err="1"/>
              <a:t>been</a:t>
            </a:r>
            <a:r>
              <a:rPr lang="da-DK" dirty="0"/>
              <a:t> more </a:t>
            </a:r>
            <a:r>
              <a:rPr lang="da-DK" dirty="0" err="1"/>
              <a:t>important</a:t>
            </a:r>
            <a:r>
              <a:rPr lang="da-DK" dirty="0"/>
              <a:t> </a:t>
            </a:r>
          </a:p>
          <a:p>
            <a:pPr lvl="1"/>
            <a:r>
              <a:rPr lang="da-DK" dirty="0" err="1">
                <a:solidFill>
                  <a:srgbClr val="0070C0"/>
                </a:solidFill>
              </a:rPr>
              <a:t>robustness</a:t>
            </a:r>
            <a:r>
              <a:rPr lang="da-DK" dirty="0">
                <a:solidFill>
                  <a:srgbClr val="0070C0"/>
                </a:solidFill>
              </a:rPr>
              <a:t> in </a:t>
            </a:r>
            <a:r>
              <a:rPr lang="da-DK" dirty="0" err="1">
                <a:solidFill>
                  <a:srgbClr val="0070C0"/>
                </a:solidFill>
              </a:rPr>
              <a:t>health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takes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us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better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through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pandemics</a:t>
            </a:r>
            <a:r>
              <a:rPr lang="da-DK" dirty="0">
                <a:solidFill>
                  <a:srgbClr val="0070C0"/>
                </a:solidFill>
              </a:rPr>
              <a:t> and heat </a:t>
            </a:r>
            <a:r>
              <a:rPr lang="da-DK" dirty="0" err="1">
                <a:solidFill>
                  <a:srgbClr val="0070C0"/>
                </a:solidFill>
              </a:rPr>
              <a:t>waves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da-DK" dirty="0"/>
              <a:t>Gut-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promoting</a:t>
            </a:r>
            <a:r>
              <a:rPr lang="da-DK" dirty="0"/>
              <a:t> food supplements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important</a:t>
            </a:r>
            <a:r>
              <a:rPr lang="da-DK" dirty="0"/>
              <a:t> for public </a:t>
            </a:r>
            <a:r>
              <a:rPr lang="da-DK" dirty="0" err="1"/>
              <a:t>health</a:t>
            </a:r>
            <a:r>
              <a:rPr lang="da-DK" dirty="0"/>
              <a:t> </a:t>
            </a:r>
          </a:p>
          <a:p>
            <a:r>
              <a:rPr lang="da-DK" dirty="0" err="1"/>
              <a:t>Mirobiome</a:t>
            </a:r>
            <a:r>
              <a:rPr lang="da-DK" dirty="0"/>
              <a:t> research has </a:t>
            </a:r>
            <a:r>
              <a:rPr lang="da-DK" dirty="0" err="1"/>
              <a:t>paved</a:t>
            </a:r>
            <a:r>
              <a:rPr lang="da-DK" dirty="0"/>
              <a:t> the </a:t>
            </a:r>
            <a:r>
              <a:rPr lang="da-DK" dirty="0" err="1"/>
              <a:t>way</a:t>
            </a:r>
            <a:r>
              <a:rPr lang="da-DK" dirty="0"/>
              <a:t> for </a:t>
            </a:r>
            <a:r>
              <a:rPr lang="da-DK" dirty="0" err="1"/>
              <a:t>such</a:t>
            </a:r>
            <a:r>
              <a:rPr lang="da-DK" dirty="0"/>
              <a:t> </a:t>
            </a:r>
            <a:r>
              <a:rPr lang="da-DK" dirty="0" err="1"/>
              <a:t>improvements</a:t>
            </a:r>
            <a:r>
              <a:rPr lang="da-DK" dirty="0"/>
              <a:t> </a:t>
            </a:r>
          </a:p>
          <a:p>
            <a:pPr lvl="1"/>
            <a:r>
              <a:rPr lang="da-DK" dirty="0" err="1"/>
              <a:t>Creating</a:t>
            </a:r>
            <a:r>
              <a:rPr lang="da-DK" dirty="0"/>
              <a:t> new </a:t>
            </a:r>
            <a:r>
              <a:rPr lang="da-DK" dirty="0" err="1"/>
              <a:t>local</a:t>
            </a:r>
            <a:r>
              <a:rPr lang="da-DK" dirty="0"/>
              <a:t> and global business </a:t>
            </a:r>
            <a:r>
              <a:rPr lang="da-DK" dirty="0" err="1"/>
              <a:t>opportunities</a:t>
            </a:r>
            <a:endParaRPr lang="da-DK" dirty="0"/>
          </a:p>
          <a:p>
            <a:pPr marL="4572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186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61F71-826D-4CAA-A0CF-D5A09200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200" b="1" dirty="0">
                <a:solidFill>
                  <a:srgbClr val="0070C0"/>
                </a:solidFill>
                <a:latin typeface="+mn-lt"/>
              </a:rPr>
              <a:t>The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importance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microbiome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research 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combating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risk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antibiotic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resistance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–a new CBE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opportunity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for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both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health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and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80297-F2FA-45B4-93CA-83701A182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818" y="1690688"/>
            <a:ext cx="6405238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 err="1"/>
              <a:t>Microbiome</a:t>
            </a:r>
            <a:r>
              <a:rPr lang="da-DK" dirty="0"/>
              <a:t> research suggests,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certain</a:t>
            </a:r>
            <a:r>
              <a:rPr lang="da-DK" dirty="0"/>
              <a:t> types of </a:t>
            </a:r>
            <a:r>
              <a:rPr lang="da-DK" dirty="0" err="1"/>
              <a:t>bacteria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responsible</a:t>
            </a:r>
            <a:r>
              <a:rPr lang="da-DK" dirty="0"/>
              <a:t> for the </a:t>
            </a:r>
            <a:r>
              <a:rPr lang="da-DK" dirty="0" err="1"/>
              <a:t>highest</a:t>
            </a:r>
            <a:r>
              <a:rPr lang="da-DK" dirty="0"/>
              <a:t> </a:t>
            </a:r>
            <a:r>
              <a:rPr lang="da-DK" dirty="0" err="1"/>
              <a:t>propagation</a:t>
            </a:r>
            <a:r>
              <a:rPr lang="da-DK" dirty="0"/>
              <a:t> of </a:t>
            </a:r>
            <a:r>
              <a:rPr lang="da-DK" dirty="0" err="1"/>
              <a:t>antibiotic</a:t>
            </a:r>
            <a:r>
              <a:rPr lang="da-DK" dirty="0"/>
              <a:t> </a:t>
            </a:r>
            <a:r>
              <a:rPr lang="da-DK" dirty="0" err="1"/>
              <a:t>resistence</a:t>
            </a:r>
            <a:r>
              <a:rPr lang="da-DK" dirty="0"/>
              <a:t> genes </a:t>
            </a:r>
          </a:p>
          <a:p>
            <a:endParaRPr lang="da-DK" dirty="0"/>
          </a:p>
          <a:p>
            <a:r>
              <a:rPr lang="da-DK" dirty="0"/>
              <a:t>If so –</a:t>
            </a:r>
            <a:r>
              <a:rPr lang="da-DK" dirty="0" err="1"/>
              <a:t>could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find out </a:t>
            </a:r>
            <a:r>
              <a:rPr lang="da-DK" dirty="0" err="1"/>
              <a:t>which</a:t>
            </a:r>
            <a:r>
              <a:rPr lang="da-DK" dirty="0"/>
              <a:t> types of </a:t>
            </a:r>
            <a:r>
              <a:rPr lang="da-DK" dirty="0" err="1"/>
              <a:t>prebiotics</a:t>
            </a:r>
            <a:r>
              <a:rPr lang="da-DK" dirty="0"/>
              <a:t> for feed </a:t>
            </a:r>
            <a:r>
              <a:rPr lang="da-DK" dirty="0" err="1"/>
              <a:t>could</a:t>
            </a:r>
            <a:r>
              <a:rPr lang="da-DK" dirty="0"/>
              <a:t> have negative </a:t>
            </a:r>
            <a:r>
              <a:rPr lang="da-DK" dirty="0" err="1"/>
              <a:t>impact</a:t>
            </a:r>
            <a:r>
              <a:rPr lang="da-DK" dirty="0"/>
              <a:t> on </a:t>
            </a:r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types of </a:t>
            </a:r>
            <a:r>
              <a:rPr lang="da-DK" dirty="0" err="1"/>
              <a:t>bacteria</a:t>
            </a:r>
            <a:r>
              <a:rPr lang="da-DK" dirty="0"/>
              <a:t>?</a:t>
            </a:r>
          </a:p>
          <a:p>
            <a:endParaRPr lang="da-DK" dirty="0"/>
          </a:p>
          <a:p>
            <a:r>
              <a:rPr lang="da-DK" dirty="0"/>
              <a:t>This </a:t>
            </a:r>
            <a:r>
              <a:rPr lang="da-DK" dirty="0" err="1"/>
              <a:t>would</a:t>
            </a:r>
            <a:r>
              <a:rPr lang="da-DK" dirty="0"/>
              <a:t> open for a </a:t>
            </a:r>
            <a:r>
              <a:rPr lang="da-DK" dirty="0" err="1"/>
              <a:t>highly</a:t>
            </a:r>
            <a:r>
              <a:rPr lang="da-DK" dirty="0"/>
              <a:t> </a:t>
            </a:r>
            <a:r>
              <a:rPr lang="da-DK" dirty="0" err="1"/>
              <a:t>interesting</a:t>
            </a:r>
            <a:r>
              <a:rPr lang="da-DK" dirty="0"/>
              <a:t> </a:t>
            </a:r>
            <a:r>
              <a:rPr lang="da-DK" dirty="0" err="1"/>
              <a:t>opportunity</a:t>
            </a:r>
            <a:r>
              <a:rPr lang="da-DK" dirty="0"/>
              <a:t>:  </a:t>
            </a:r>
            <a:r>
              <a:rPr lang="da-DK" dirty="0" err="1"/>
              <a:t>Developing</a:t>
            </a:r>
            <a:r>
              <a:rPr lang="da-DK" dirty="0"/>
              <a:t> new types of </a:t>
            </a:r>
            <a:r>
              <a:rPr lang="da-DK" dirty="0" err="1"/>
              <a:t>selective</a:t>
            </a:r>
            <a:r>
              <a:rPr lang="da-DK" dirty="0"/>
              <a:t>, </a:t>
            </a:r>
            <a:r>
              <a:rPr lang="da-DK" dirty="0" err="1"/>
              <a:t>prebiotic</a:t>
            </a:r>
            <a:r>
              <a:rPr lang="da-DK" dirty="0"/>
              <a:t> food supplements with AMR-</a:t>
            </a:r>
            <a:r>
              <a:rPr lang="da-DK" dirty="0" err="1"/>
              <a:t>reducing</a:t>
            </a:r>
            <a:r>
              <a:rPr lang="da-DK" dirty="0"/>
              <a:t> </a:t>
            </a:r>
            <a:r>
              <a:rPr lang="da-DK" dirty="0" err="1"/>
              <a:t>effect</a:t>
            </a:r>
            <a:r>
              <a:rPr lang="da-DK" dirty="0"/>
              <a:t>!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4353C-0A12-485B-8F68-F0C2C94AD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62674" y="1825625"/>
            <a:ext cx="4091126" cy="46018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i="1" dirty="0" err="1"/>
              <a:t>Interesting</a:t>
            </a:r>
            <a:r>
              <a:rPr lang="da-DK" i="1" dirty="0"/>
              <a:t> new </a:t>
            </a:r>
            <a:r>
              <a:rPr lang="da-DK" i="1" dirty="0" err="1"/>
              <a:t>initiative</a:t>
            </a:r>
            <a:r>
              <a:rPr lang="da-DK" i="1" dirty="0"/>
              <a:t>: </a:t>
            </a:r>
          </a:p>
          <a:p>
            <a:pPr marL="0" indent="0" algn="ctr">
              <a:buNone/>
            </a:pPr>
            <a:r>
              <a:rPr lang="da-DK" b="1" dirty="0">
                <a:solidFill>
                  <a:srgbClr val="C00000"/>
                </a:solidFill>
              </a:rPr>
              <a:t>FI: The </a:t>
            </a:r>
            <a:r>
              <a:rPr lang="da-DK" b="1" dirty="0" err="1">
                <a:solidFill>
                  <a:srgbClr val="C00000"/>
                </a:solidFill>
              </a:rPr>
              <a:t>Fecobiome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 err="1">
                <a:solidFill>
                  <a:srgbClr val="C00000"/>
                </a:solidFill>
              </a:rPr>
              <a:t>Initiative</a:t>
            </a:r>
            <a:endParaRPr lang="da-DK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da-DK" dirty="0"/>
              <a:t>by</a:t>
            </a:r>
          </a:p>
          <a:p>
            <a:r>
              <a:rPr lang="da-DK" sz="2200" dirty="0"/>
              <a:t>Panagiotis </a:t>
            </a:r>
            <a:r>
              <a:rPr lang="da-DK" sz="2200" dirty="0" err="1"/>
              <a:t>Sapountzis</a:t>
            </a:r>
            <a:r>
              <a:rPr lang="da-DK" sz="2200" baseline="30000" dirty="0"/>
              <a:t>*</a:t>
            </a:r>
            <a:r>
              <a:rPr lang="da-DK" sz="2200" dirty="0"/>
              <a:t>, </a:t>
            </a:r>
            <a:r>
              <a:rPr lang="da-DK" sz="2200" dirty="0" err="1"/>
              <a:t>Serafino</a:t>
            </a:r>
            <a:r>
              <a:rPr lang="da-DK" sz="2200" dirty="0"/>
              <a:t> </a:t>
            </a:r>
            <a:r>
              <a:rPr lang="da-DK" sz="2200" dirty="0" err="1"/>
              <a:t>Teseo</a:t>
            </a:r>
            <a:r>
              <a:rPr lang="da-DK" sz="2200" dirty="0"/>
              <a:t>, </a:t>
            </a:r>
            <a:r>
              <a:rPr lang="da-DK" sz="2200" dirty="0">
                <a:hlinkClick r:id="rId2"/>
              </a:rPr>
              <a:t>Saria </a:t>
            </a:r>
            <a:r>
              <a:rPr lang="da-DK" sz="2200" dirty="0" err="1">
                <a:hlinkClick r:id="rId2"/>
              </a:rPr>
              <a:t>Otani</a:t>
            </a:r>
            <a:r>
              <a:rPr lang="da-DK" sz="2200" dirty="0"/>
              <a:t>, </a:t>
            </a:r>
            <a:r>
              <a:rPr lang="da-DK" sz="2200" dirty="0">
                <a:hlinkClick r:id="rId3"/>
              </a:rPr>
              <a:t>Frank Møller Aarestrup</a:t>
            </a:r>
            <a:r>
              <a:rPr lang="da-DK" sz="2200" dirty="0"/>
              <a:t>, </a:t>
            </a:r>
            <a:r>
              <a:rPr lang="da-DK" sz="2200" dirty="0" err="1"/>
              <a:t>Evelyne</a:t>
            </a:r>
            <a:r>
              <a:rPr lang="da-DK" sz="2200" dirty="0"/>
              <a:t> </a:t>
            </a:r>
            <a:r>
              <a:rPr lang="da-DK" sz="2200" dirty="0" err="1"/>
              <a:t>Forano</a:t>
            </a:r>
            <a:r>
              <a:rPr lang="da-DK" sz="2200" dirty="0"/>
              <a:t>, </a:t>
            </a:r>
            <a:r>
              <a:rPr lang="da-DK" sz="2200" dirty="0" err="1"/>
              <a:t>Garett</a:t>
            </a:r>
            <a:r>
              <a:rPr lang="da-DK" sz="2200" dirty="0"/>
              <a:t> </a:t>
            </a:r>
            <a:r>
              <a:rPr lang="da-DK" sz="2200" dirty="0" err="1"/>
              <a:t>Suen</a:t>
            </a:r>
            <a:r>
              <a:rPr lang="da-DK" sz="2200" dirty="0"/>
              <a:t>, George </a:t>
            </a:r>
            <a:r>
              <a:rPr lang="da-DK" sz="2200" dirty="0" err="1"/>
              <a:t>Tsiamis</a:t>
            </a:r>
            <a:r>
              <a:rPr lang="da-DK" sz="2200" dirty="0"/>
              <a:t>, </a:t>
            </a:r>
            <a:r>
              <a:rPr lang="da-DK" sz="2200" dirty="0" err="1"/>
              <a:t>Bradd</a:t>
            </a:r>
            <a:r>
              <a:rPr lang="da-DK" sz="2200" dirty="0"/>
              <a:t> Haley, Jo Ann Van </a:t>
            </a:r>
            <a:r>
              <a:rPr lang="da-DK" sz="2200" dirty="0" err="1"/>
              <a:t>Kessel</a:t>
            </a:r>
            <a:r>
              <a:rPr lang="da-DK" sz="2200" dirty="0"/>
              <a:t>, Sharon A. </a:t>
            </a:r>
            <a:r>
              <a:rPr lang="da-DK" sz="2200" dirty="0" err="1"/>
              <a:t>Huws</a:t>
            </a:r>
            <a:endParaRPr lang="da-DK" sz="2200" dirty="0"/>
          </a:p>
          <a:p>
            <a:endParaRPr lang="da-DK" dirty="0"/>
          </a:p>
          <a:p>
            <a:r>
              <a:rPr lang="da-DK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</a:t>
            </a:r>
            <a:r>
              <a:rPr lang="da-DK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press</a:t>
            </a:r>
            <a:r>
              <a:rPr lang="da-DK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”</a:t>
            </a:r>
            <a:r>
              <a:rPr lang="da-DK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Foodborne</a:t>
            </a:r>
            <a:r>
              <a:rPr lang="da-DK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a-DK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pathogens</a:t>
            </a:r>
            <a:r>
              <a:rPr lang="da-DK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and </a:t>
            </a:r>
            <a:r>
              <a:rPr lang="da-DK" dirty="0" err="1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diseas</a:t>
            </a:r>
            <a:r>
              <a:rPr lang="da-DK" dirty="0" err="1">
                <a:solidFill>
                  <a:srgbClr val="C00000"/>
                </a:solidFill>
              </a:rPr>
              <a:t>es</a:t>
            </a:r>
            <a:r>
              <a:rPr lang="da-DK" dirty="0">
                <a:solidFill>
                  <a:srgbClr val="C0000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5175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830D-A500-4A60-896A-26B6B0AC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200" i="1" dirty="0">
                <a:solidFill>
                  <a:srgbClr val="C00000"/>
                </a:solidFill>
                <a:latin typeface="+mn-lt"/>
              </a:rPr>
              <a:t>New CBE </a:t>
            </a:r>
            <a:r>
              <a:rPr lang="da-DK" sz="3200" i="1" dirty="0" err="1">
                <a:solidFill>
                  <a:srgbClr val="C00000"/>
                </a:solidFill>
                <a:latin typeface="+mn-lt"/>
              </a:rPr>
              <a:t>opportunity</a:t>
            </a:r>
            <a:r>
              <a:rPr lang="da-DK" sz="3200" i="1" dirty="0">
                <a:solidFill>
                  <a:srgbClr val="C00000"/>
                </a:solidFill>
                <a:latin typeface="+mn-lt"/>
              </a:rPr>
              <a:t>?</a:t>
            </a:r>
            <a:br>
              <a:rPr lang="da-DK" sz="3200" b="1" dirty="0">
                <a:solidFill>
                  <a:srgbClr val="C00000"/>
                </a:solidFill>
                <a:latin typeface="+mn-lt"/>
              </a:rPr>
            </a:b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Microbiome-based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fermentations, a new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production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method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for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biobased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E570A-EF4E-4CE2-8EF7-76052155B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In CBE, </a:t>
            </a:r>
            <a:r>
              <a:rPr lang="da-DK" dirty="0" err="1"/>
              <a:t>Bioprocessing</a:t>
            </a:r>
            <a:r>
              <a:rPr lang="da-DK" dirty="0"/>
              <a:t> is </a:t>
            </a:r>
            <a:r>
              <a:rPr lang="da-DK" dirty="0" err="1"/>
              <a:t>primarily</a:t>
            </a:r>
            <a:r>
              <a:rPr lang="da-DK" dirty="0"/>
              <a:t> done by </a:t>
            </a:r>
            <a:r>
              <a:rPr lang="da-DK" i="1" dirty="0">
                <a:solidFill>
                  <a:srgbClr val="C00000"/>
                </a:solidFill>
              </a:rPr>
              <a:t>single-</a:t>
            </a:r>
            <a:r>
              <a:rPr lang="da-DK" i="1" dirty="0" err="1">
                <a:solidFill>
                  <a:srgbClr val="C00000"/>
                </a:solidFill>
              </a:rPr>
              <a:t>strain</a:t>
            </a:r>
            <a:r>
              <a:rPr lang="da-DK" i="1" dirty="0">
                <a:solidFill>
                  <a:srgbClr val="C00000"/>
                </a:solidFill>
              </a:rPr>
              <a:t>-fermentations</a:t>
            </a:r>
            <a:r>
              <a:rPr lang="da-DK" i="1" dirty="0">
                <a:solidFill>
                  <a:srgbClr val="0070C0"/>
                </a:solidFill>
              </a:rPr>
              <a:t> </a:t>
            </a:r>
            <a:r>
              <a:rPr lang="da-DK" dirty="0"/>
              <a:t>(</a:t>
            </a:r>
            <a:r>
              <a:rPr lang="da-DK" dirty="0" err="1"/>
              <a:t>fungi</a:t>
            </a:r>
            <a:r>
              <a:rPr lang="da-DK" dirty="0"/>
              <a:t> or </a:t>
            </a:r>
            <a:r>
              <a:rPr lang="da-DK" dirty="0" err="1"/>
              <a:t>bacteria</a:t>
            </a:r>
            <a:r>
              <a:rPr lang="da-DK" dirty="0"/>
              <a:t>) or by </a:t>
            </a:r>
            <a:r>
              <a:rPr lang="da-DK" dirty="0" err="1"/>
              <a:t>enzyme</a:t>
            </a:r>
            <a:r>
              <a:rPr lang="da-DK" dirty="0"/>
              <a:t> </a:t>
            </a:r>
            <a:r>
              <a:rPr lang="da-DK" dirty="0" err="1"/>
              <a:t>treatments</a:t>
            </a:r>
            <a:r>
              <a:rPr lang="da-DK" dirty="0"/>
              <a:t> of the </a:t>
            </a:r>
            <a:r>
              <a:rPr lang="da-DK" dirty="0" err="1"/>
              <a:t>biomass</a:t>
            </a:r>
            <a:endParaRPr lang="da-DK" dirty="0"/>
          </a:p>
          <a:p>
            <a:endParaRPr lang="da-DK" dirty="0"/>
          </a:p>
          <a:p>
            <a:r>
              <a:rPr lang="da-DK" dirty="0"/>
              <a:t>In </a:t>
            </a:r>
            <a:r>
              <a:rPr lang="da-DK" dirty="0" err="1"/>
              <a:t>Anaerobic</a:t>
            </a:r>
            <a:r>
              <a:rPr lang="da-DK" dirty="0"/>
              <a:t> Digestion (</a:t>
            </a:r>
            <a:r>
              <a:rPr lang="da-DK" dirty="0" err="1"/>
              <a:t>e.g</a:t>
            </a:r>
            <a:r>
              <a:rPr lang="da-DK" dirty="0"/>
              <a:t>. for </a:t>
            </a:r>
            <a:r>
              <a:rPr lang="da-DK" dirty="0" err="1"/>
              <a:t>production</a:t>
            </a:r>
            <a:r>
              <a:rPr lang="da-DK" dirty="0"/>
              <a:t> of biogas), the </a:t>
            </a:r>
            <a:r>
              <a:rPr lang="da-DK" dirty="0" err="1"/>
              <a:t>conversion</a:t>
            </a:r>
            <a:r>
              <a:rPr lang="da-DK" dirty="0"/>
              <a:t> is done by </a:t>
            </a:r>
            <a:r>
              <a:rPr lang="da-DK" i="1" dirty="0" err="1">
                <a:solidFill>
                  <a:srgbClr val="C00000"/>
                </a:solidFill>
              </a:rPr>
              <a:t>enrichment-consortia</a:t>
            </a:r>
            <a:r>
              <a:rPr lang="da-DK" i="1" dirty="0">
                <a:solidFill>
                  <a:srgbClr val="C00000"/>
                </a:solidFill>
              </a:rPr>
              <a:t> of </a:t>
            </a:r>
            <a:r>
              <a:rPr lang="da-DK" i="1" dirty="0" err="1">
                <a:solidFill>
                  <a:srgbClr val="C00000"/>
                </a:solidFill>
              </a:rPr>
              <a:t>microbes</a:t>
            </a:r>
            <a:r>
              <a:rPr lang="da-DK" i="1" dirty="0">
                <a:solidFill>
                  <a:srgbClr val="C00000"/>
                </a:solidFill>
              </a:rPr>
              <a:t> </a:t>
            </a:r>
            <a:r>
              <a:rPr lang="da-DK" dirty="0" err="1"/>
              <a:t>already</a:t>
            </a:r>
            <a:r>
              <a:rPr lang="da-DK" dirty="0"/>
              <a:t> present in the </a:t>
            </a:r>
            <a:r>
              <a:rPr lang="da-DK" dirty="0" err="1"/>
              <a:t>feedstock</a:t>
            </a:r>
            <a:r>
              <a:rPr lang="da-DK" dirty="0"/>
              <a:t>, </a:t>
            </a:r>
            <a:r>
              <a:rPr lang="da-DK" dirty="0" err="1"/>
              <a:t>ultimately</a:t>
            </a:r>
            <a:r>
              <a:rPr lang="da-DK" dirty="0"/>
              <a:t> </a:t>
            </a:r>
            <a:r>
              <a:rPr lang="da-DK" dirty="0" err="1"/>
              <a:t>forming</a:t>
            </a:r>
            <a:r>
              <a:rPr lang="da-DK" dirty="0"/>
              <a:t> an AD </a:t>
            </a:r>
            <a:r>
              <a:rPr lang="da-DK" dirty="0" err="1"/>
              <a:t>microbiome</a:t>
            </a:r>
            <a:endParaRPr lang="da-DK" dirty="0"/>
          </a:p>
          <a:p>
            <a:endParaRPr lang="da-DK" dirty="0"/>
          </a:p>
          <a:p>
            <a:r>
              <a:rPr lang="da-DK" dirty="0"/>
              <a:t>New option: A </a:t>
            </a:r>
            <a:r>
              <a:rPr lang="da-DK" i="1" dirty="0">
                <a:solidFill>
                  <a:srgbClr val="C00000"/>
                </a:solidFill>
              </a:rPr>
              <a:t>minimal </a:t>
            </a:r>
            <a:r>
              <a:rPr lang="da-DK" i="1" dirty="0" err="1">
                <a:solidFill>
                  <a:srgbClr val="C00000"/>
                </a:solidFill>
              </a:rPr>
              <a:t>composition</a:t>
            </a:r>
            <a:r>
              <a:rPr lang="da-DK" i="1" dirty="0">
                <a:solidFill>
                  <a:srgbClr val="C00000"/>
                </a:solidFill>
              </a:rPr>
              <a:t> </a:t>
            </a:r>
            <a:r>
              <a:rPr lang="da-DK" i="1" dirty="0" err="1">
                <a:solidFill>
                  <a:srgbClr val="C00000"/>
                </a:solidFill>
              </a:rPr>
              <a:t>microbial</a:t>
            </a:r>
            <a:r>
              <a:rPr lang="da-DK" i="1" dirty="0">
                <a:solidFill>
                  <a:srgbClr val="C00000"/>
                </a:solidFill>
              </a:rPr>
              <a:t> </a:t>
            </a:r>
            <a:r>
              <a:rPr lang="da-DK" i="1" dirty="0" err="1">
                <a:solidFill>
                  <a:srgbClr val="C00000"/>
                </a:solidFill>
              </a:rPr>
              <a:t>consortium</a:t>
            </a:r>
            <a:r>
              <a:rPr lang="da-DK" dirty="0"/>
              <a:t>, </a:t>
            </a:r>
            <a:r>
              <a:rPr lang="da-DK" dirty="0" err="1"/>
              <a:t>derived</a:t>
            </a:r>
            <a:r>
              <a:rPr lang="da-DK" dirty="0"/>
              <a:t> from Natural </a:t>
            </a:r>
            <a:r>
              <a:rPr lang="da-DK" dirty="0" err="1"/>
              <a:t>microbiomes</a:t>
            </a:r>
            <a:r>
              <a:rPr lang="da-DK" dirty="0"/>
              <a:t>. Ex: The gut </a:t>
            </a:r>
            <a:r>
              <a:rPr lang="da-DK" dirty="0" err="1"/>
              <a:t>microbiome</a:t>
            </a:r>
            <a:r>
              <a:rPr lang="da-DK" dirty="0"/>
              <a:t> of Black </a:t>
            </a:r>
            <a:r>
              <a:rPr lang="da-DK" dirty="0" err="1"/>
              <a:t>Soldier</a:t>
            </a:r>
            <a:r>
              <a:rPr lang="da-DK" dirty="0"/>
              <a:t> </a:t>
            </a:r>
            <a:r>
              <a:rPr lang="da-DK" dirty="0" err="1"/>
              <a:t>larvae</a:t>
            </a:r>
            <a:r>
              <a:rPr lang="da-DK" dirty="0"/>
              <a:t> </a:t>
            </a:r>
            <a:r>
              <a:rPr lang="da-DK" dirty="0" err="1"/>
              <a:t>could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</a:t>
            </a:r>
            <a:r>
              <a:rPr lang="da-DK" dirty="0" err="1"/>
              <a:t>conversion</a:t>
            </a:r>
            <a:r>
              <a:rPr lang="da-DK" dirty="0"/>
              <a:t> of mixed </a:t>
            </a:r>
            <a:r>
              <a:rPr lang="da-DK" dirty="0" err="1"/>
              <a:t>household</a:t>
            </a:r>
            <a:r>
              <a:rPr lang="da-DK" dirty="0"/>
              <a:t> </a:t>
            </a:r>
            <a:r>
              <a:rPr lang="da-DK" dirty="0" err="1"/>
              <a:t>waste</a:t>
            </a:r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7805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78234-1FB8-4B29-A135-59D2A312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>
                <a:solidFill>
                  <a:srgbClr val="0070C0"/>
                </a:solidFill>
                <a:latin typeface="+mn-lt"/>
              </a:rPr>
              <a:t>Can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household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waste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in future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used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as a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substrate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for growing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fungal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single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cell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protein?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53003-1B64-4565-9124-469D2021C7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 err="1"/>
              <a:t>Example</a:t>
            </a:r>
            <a:r>
              <a:rPr lang="da-DK" dirty="0">
                <a:solidFill>
                  <a:srgbClr val="C00000"/>
                </a:solidFill>
              </a:rPr>
              <a:t>*</a:t>
            </a:r>
            <a:r>
              <a:rPr lang="da-DK" dirty="0"/>
              <a:t> </a:t>
            </a:r>
          </a:p>
          <a:p>
            <a:r>
              <a:rPr lang="da-DK" dirty="0" err="1"/>
              <a:t>Use</a:t>
            </a:r>
            <a:r>
              <a:rPr lang="da-DK" dirty="0"/>
              <a:t> the </a:t>
            </a:r>
            <a:r>
              <a:rPr lang="da-DK" dirty="0" err="1"/>
              <a:t>converted</a:t>
            </a:r>
            <a:r>
              <a:rPr lang="da-DK" dirty="0"/>
              <a:t> </a:t>
            </a:r>
            <a:r>
              <a:rPr lang="da-DK" dirty="0" err="1"/>
              <a:t>household</a:t>
            </a:r>
            <a:r>
              <a:rPr lang="da-DK" dirty="0"/>
              <a:t> </a:t>
            </a:r>
            <a:r>
              <a:rPr lang="da-DK" dirty="0" err="1"/>
              <a:t>waste</a:t>
            </a:r>
            <a:r>
              <a:rPr lang="da-DK" dirty="0"/>
              <a:t> as a </a:t>
            </a:r>
            <a:r>
              <a:rPr lang="da-DK" dirty="0" err="1"/>
              <a:t>growth</a:t>
            </a:r>
            <a:r>
              <a:rPr lang="da-DK" dirty="0"/>
              <a:t> </a:t>
            </a:r>
            <a:r>
              <a:rPr lang="da-DK" dirty="0" err="1"/>
              <a:t>substrate</a:t>
            </a:r>
            <a:r>
              <a:rPr lang="da-DK" dirty="0"/>
              <a:t> for </a:t>
            </a:r>
            <a:r>
              <a:rPr lang="da-DK" dirty="0" err="1"/>
              <a:t>producing</a:t>
            </a:r>
            <a:r>
              <a:rPr lang="da-DK" dirty="0"/>
              <a:t> single </a:t>
            </a:r>
            <a:r>
              <a:rPr lang="da-DK" dirty="0" err="1"/>
              <a:t>cell</a:t>
            </a:r>
            <a:r>
              <a:rPr lang="da-DK" dirty="0"/>
              <a:t> </a:t>
            </a:r>
            <a:r>
              <a:rPr lang="da-DK" dirty="0" err="1"/>
              <a:t>fungal</a:t>
            </a:r>
            <a:r>
              <a:rPr lang="da-DK" dirty="0"/>
              <a:t> </a:t>
            </a:r>
            <a:r>
              <a:rPr lang="da-DK" dirty="0" err="1"/>
              <a:t>yeast</a:t>
            </a:r>
            <a:r>
              <a:rPr lang="da-DK" dirty="0"/>
              <a:t> proteins</a:t>
            </a:r>
          </a:p>
          <a:p>
            <a:r>
              <a:rPr lang="da-DK" dirty="0"/>
              <a:t>Separate the new </a:t>
            </a:r>
            <a:r>
              <a:rPr lang="da-DK" dirty="0" err="1"/>
              <a:t>fungal</a:t>
            </a:r>
            <a:r>
              <a:rPr lang="da-DK" dirty="0"/>
              <a:t> </a:t>
            </a:r>
            <a:r>
              <a:rPr lang="da-DK" dirty="0" err="1"/>
              <a:t>yeast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 </a:t>
            </a:r>
            <a:r>
              <a:rPr lang="da-DK" dirty="0" err="1"/>
              <a:t>completely</a:t>
            </a:r>
            <a:r>
              <a:rPr lang="da-DK" dirty="0"/>
              <a:t> from  the </a:t>
            </a:r>
            <a:r>
              <a:rPr lang="da-DK" dirty="0" err="1"/>
              <a:t>waste</a:t>
            </a:r>
            <a:r>
              <a:rPr lang="da-DK" dirty="0"/>
              <a:t> </a:t>
            </a:r>
            <a:r>
              <a:rPr lang="da-DK" dirty="0" err="1"/>
              <a:t>fraction</a:t>
            </a:r>
            <a:endParaRPr lang="da-DK" dirty="0"/>
          </a:p>
          <a:p>
            <a:r>
              <a:rPr lang="da-DK" dirty="0" err="1"/>
              <a:t>Use</a:t>
            </a:r>
            <a:r>
              <a:rPr lang="da-DK" dirty="0"/>
              <a:t> it as </a:t>
            </a:r>
            <a:r>
              <a:rPr lang="da-DK" dirty="0" err="1"/>
              <a:t>healthy</a:t>
            </a:r>
            <a:r>
              <a:rPr lang="da-DK" dirty="0"/>
              <a:t> food and feed</a:t>
            </a:r>
          </a:p>
          <a:p>
            <a:pPr lvl="1"/>
            <a:r>
              <a:rPr lang="da-DK" dirty="0" err="1">
                <a:solidFill>
                  <a:srgbClr val="C00000"/>
                </a:solidFill>
              </a:rPr>
              <a:t>fungal</a:t>
            </a:r>
            <a:r>
              <a:rPr lang="da-DK" dirty="0">
                <a:solidFill>
                  <a:srgbClr val="C00000"/>
                </a:solidFill>
              </a:rPr>
              <a:t> </a:t>
            </a:r>
            <a:r>
              <a:rPr lang="da-DK" dirty="0" err="1">
                <a:solidFill>
                  <a:srgbClr val="C00000"/>
                </a:solidFill>
              </a:rPr>
              <a:t>cell</a:t>
            </a:r>
            <a:r>
              <a:rPr lang="da-DK" dirty="0">
                <a:solidFill>
                  <a:srgbClr val="C00000"/>
                </a:solidFill>
              </a:rPr>
              <a:t> wall fragments have </a:t>
            </a:r>
            <a:r>
              <a:rPr lang="da-DK" dirty="0" err="1">
                <a:solidFill>
                  <a:srgbClr val="C00000"/>
                </a:solidFill>
              </a:rPr>
              <a:t>microbiome</a:t>
            </a:r>
            <a:r>
              <a:rPr lang="da-DK" dirty="0">
                <a:solidFill>
                  <a:srgbClr val="C00000"/>
                </a:solidFill>
              </a:rPr>
              <a:t> gut-</a:t>
            </a:r>
            <a:r>
              <a:rPr lang="da-DK" dirty="0" err="1">
                <a:solidFill>
                  <a:srgbClr val="C00000"/>
                </a:solidFill>
              </a:rPr>
              <a:t>health</a:t>
            </a:r>
            <a:r>
              <a:rPr lang="da-DK" dirty="0">
                <a:solidFill>
                  <a:srgbClr val="C00000"/>
                </a:solidFill>
              </a:rPr>
              <a:t> </a:t>
            </a:r>
            <a:r>
              <a:rPr lang="da-DK" dirty="0" err="1">
                <a:solidFill>
                  <a:srgbClr val="C00000"/>
                </a:solidFill>
              </a:rPr>
              <a:t>effects</a:t>
            </a:r>
            <a:endParaRPr lang="da-DK" dirty="0">
              <a:solidFill>
                <a:srgbClr val="C00000"/>
              </a:solidFill>
            </a:endParaRP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B2116D-4197-46BF-A6F8-3929D63E56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*</a:t>
            </a:r>
            <a:r>
              <a:rPr lang="en-US" dirty="0"/>
              <a:t> Inspired by “Foods of Norway”</a:t>
            </a:r>
          </a:p>
          <a:p>
            <a:r>
              <a:rPr lang="en-US" dirty="0"/>
              <a:t>A joint effort by </a:t>
            </a:r>
            <a:r>
              <a:rPr lang="en-US" dirty="0" err="1"/>
              <a:t>Lallemand</a:t>
            </a:r>
            <a:r>
              <a:rPr lang="en-US" dirty="0"/>
              <a:t> Animal Nutrition, </a:t>
            </a:r>
            <a:r>
              <a:rPr lang="en-US" dirty="0" err="1"/>
              <a:t>Borregaard</a:t>
            </a:r>
            <a:r>
              <a:rPr lang="en-US" dirty="0"/>
              <a:t> and the Norwegian University of Life Sciences (NMBU), all partners in Foods of Norway at NMBU.</a:t>
            </a:r>
            <a:endParaRPr lang="da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4F32E-4DC3-4061-8BBF-94BAB2D8B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448" y="4447712"/>
            <a:ext cx="4398043" cy="174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22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0AE1C-8C33-4089-9D50-71E59233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Sustainable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,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nutritious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and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healthy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food for the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sustainable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Refugee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Camp </a:t>
            </a:r>
            <a:r>
              <a:rPr lang="da-DK" sz="3200" i="1" dirty="0">
                <a:solidFill>
                  <a:srgbClr val="0070C0"/>
                </a:solidFill>
                <a:latin typeface="+mn-lt"/>
              </a:rPr>
              <a:t>(LL for CARE Denmark, Camp+ </a:t>
            </a:r>
            <a:r>
              <a:rPr lang="da-DK" sz="3200" i="1" dirty="0" err="1">
                <a:solidFill>
                  <a:srgbClr val="0070C0"/>
                </a:solidFill>
                <a:latin typeface="+mn-lt"/>
              </a:rPr>
              <a:t>project</a:t>
            </a:r>
            <a:r>
              <a:rPr lang="da-DK" sz="3200" i="1" dirty="0">
                <a:solidFill>
                  <a:srgbClr val="0070C0"/>
                </a:solidFill>
                <a:latin typeface="+mn-lt"/>
              </a:rPr>
              <a:t>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2049A-FB0F-4A2C-BCB6-165CEF642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/>
              <a:t>Producing</a:t>
            </a:r>
            <a:r>
              <a:rPr lang="da-DK" dirty="0"/>
              <a:t> </a:t>
            </a:r>
            <a:r>
              <a:rPr lang="da-DK" dirty="0" err="1"/>
              <a:t>yeast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, by growing </a:t>
            </a:r>
            <a:r>
              <a:rPr lang="da-DK" dirty="0" err="1"/>
              <a:t>Baker´s</a:t>
            </a:r>
            <a:r>
              <a:rPr lang="da-DK" dirty="0"/>
              <a:t> </a:t>
            </a:r>
            <a:r>
              <a:rPr lang="da-DK" dirty="0" err="1"/>
              <a:t>yeast</a:t>
            </a:r>
            <a:r>
              <a:rPr lang="da-DK" dirty="0"/>
              <a:t> on </a:t>
            </a:r>
            <a:r>
              <a:rPr lang="da-DK" dirty="0" err="1"/>
              <a:t>biomass-sludge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 made from </a:t>
            </a:r>
            <a:r>
              <a:rPr lang="da-DK" dirty="0" err="1"/>
              <a:t>banana-peels</a:t>
            </a:r>
            <a:r>
              <a:rPr lang="da-DK" dirty="0"/>
              <a:t> or </a:t>
            </a:r>
            <a:r>
              <a:rPr lang="da-DK" dirty="0" err="1"/>
              <a:t>other</a:t>
            </a:r>
            <a:r>
              <a:rPr lang="da-DK" dirty="0"/>
              <a:t> types of </a:t>
            </a:r>
            <a:r>
              <a:rPr lang="da-DK" dirty="0" err="1"/>
              <a:t>household</a:t>
            </a:r>
            <a:r>
              <a:rPr lang="da-DK" dirty="0"/>
              <a:t> </a:t>
            </a:r>
            <a:r>
              <a:rPr lang="da-DK" dirty="0" err="1"/>
              <a:t>waste</a:t>
            </a:r>
            <a:endParaRPr lang="da-DK" dirty="0"/>
          </a:p>
          <a:p>
            <a:endParaRPr lang="da-DK" dirty="0"/>
          </a:p>
          <a:p>
            <a:r>
              <a:rPr lang="da-DK" dirty="0"/>
              <a:t>The resulting protein-</a:t>
            </a:r>
            <a:r>
              <a:rPr lang="da-DK" dirty="0" err="1"/>
              <a:t>rich</a:t>
            </a:r>
            <a:r>
              <a:rPr lang="da-DK" dirty="0"/>
              <a:t> </a:t>
            </a:r>
            <a:r>
              <a:rPr lang="da-DK" dirty="0" err="1"/>
              <a:t>porridge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as food </a:t>
            </a:r>
            <a:r>
              <a:rPr lang="da-DK" dirty="0" err="1"/>
              <a:t>directly</a:t>
            </a:r>
            <a:r>
              <a:rPr lang="da-DK" dirty="0"/>
              <a:t>, or mixed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bread</a:t>
            </a:r>
            <a:r>
              <a:rPr lang="da-DK" dirty="0"/>
              <a:t>, </a:t>
            </a:r>
            <a:r>
              <a:rPr lang="da-DK" dirty="0" err="1"/>
              <a:t>soups</a:t>
            </a:r>
            <a:r>
              <a:rPr lang="da-DK" dirty="0"/>
              <a:t>, </a:t>
            </a:r>
            <a:r>
              <a:rPr lang="da-DK" dirty="0" err="1"/>
              <a:t>mashed</a:t>
            </a:r>
            <a:r>
              <a:rPr lang="da-DK" dirty="0"/>
              <a:t> (</a:t>
            </a:r>
            <a:r>
              <a:rPr lang="da-DK" dirty="0" err="1"/>
              <a:t>sweet</a:t>
            </a:r>
            <a:r>
              <a:rPr lang="da-DK" dirty="0"/>
              <a:t>) </a:t>
            </a:r>
            <a:r>
              <a:rPr lang="da-DK" dirty="0" err="1"/>
              <a:t>potatoes</a:t>
            </a:r>
            <a:r>
              <a:rPr lang="da-DK" dirty="0"/>
              <a:t> (and for feed)</a:t>
            </a:r>
          </a:p>
          <a:p>
            <a:endParaRPr lang="da-DK" dirty="0"/>
          </a:p>
          <a:p>
            <a:r>
              <a:rPr lang="da-DK" dirty="0" err="1"/>
              <a:t>Yeast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 has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documented</a:t>
            </a:r>
            <a:r>
              <a:rPr lang="da-DK" dirty="0"/>
              <a:t> </a:t>
            </a:r>
            <a:r>
              <a:rPr lang="da-DK" dirty="0" err="1"/>
              <a:t>through</a:t>
            </a:r>
            <a:r>
              <a:rPr lang="da-DK" dirty="0"/>
              <a:t> </a:t>
            </a:r>
            <a:r>
              <a:rPr lang="da-DK" dirty="0" err="1"/>
              <a:t>decades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both</a:t>
            </a:r>
            <a:r>
              <a:rPr lang="da-DK" dirty="0"/>
              <a:t> </a:t>
            </a:r>
            <a:r>
              <a:rPr lang="da-DK" dirty="0" err="1"/>
              <a:t>highly</a:t>
            </a:r>
            <a:r>
              <a:rPr lang="da-DK" dirty="0"/>
              <a:t> </a:t>
            </a:r>
            <a:r>
              <a:rPr lang="da-DK" dirty="0" err="1"/>
              <a:t>nutritious</a:t>
            </a:r>
            <a:r>
              <a:rPr lang="da-DK" dirty="0"/>
              <a:t> and (</a:t>
            </a:r>
            <a:r>
              <a:rPr lang="da-DK" dirty="0" err="1"/>
              <a:t>through</a:t>
            </a:r>
            <a:r>
              <a:rPr lang="da-DK" dirty="0"/>
              <a:t> polymer-</a:t>
            </a:r>
            <a:r>
              <a:rPr lang="da-DK" dirty="0" err="1"/>
              <a:t>oligoes</a:t>
            </a:r>
            <a:r>
              <a:rPr lang="da-DK" dirty="0"/>
              <a:t>, </a:t>
            </a:r>
            <a:r>
              <a:rPr lang="da-DK" dirty="0" err="1"/>
              <a:t>derived</a:t>
            </a:r>
            <a:r>
              <a:rPr lang="da-DK" dirty="0"/>
              <a:t> from the </a:t>
            </a:r>
            <a:r>
              <a:rPr lang="da-DK" dirty="0" err="1"/>
              <a:t>fungal</a:t>
            </a:r>
            <a:r>
              <a:rPr lang="da-DK" dirty="0"/>
              <a:t> </a:t>
            </a:r>
            <a:r>
              <a:rPr lang="da-DK" dirty="0" err="1"/>
              <a:t>cell</a:t>
            </a:r>
            <a:r>
              <a:rPr lang="da-DK" dirty="0"/>
              <a:t> wall) </a:t>
            </a:r>
            <a:r>
              <a:rPr lang="da-DK" dirty="0" err="1"/>
              <a:t>having</a:t>
            </a:r>
            <a:r>
              <a:rPr lang="da-DK" dirty="0"/>
              <a:t> a gut-</a:t>
            </a:r>
            <a:r>
              <a:rPr lang="da-DK" dirty="0" err="1"/>
              <a:t>health</a:t>
            </a:r>
            <a:r>
              <a:rPr lang="da-DK" dirty="0"/>
              <a:t> </a:t>
            </a:r>
            <a:r>
              <a:rPr lang="da-DK" dirty="0" err="1"/>
              <a:t>promoting</a:t>
            </a:r>
            <a:r>
              <a:rPr lang="da-DK" dirty="0"/>
              <a:t> </a:t>
            </a:r>
            <a:r>
              <a:rPr lang="da-DK" dirty="0" err="1"/>
              <a:t>effect</a:t>
            </a:r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042FD-2EB4-4149-95E0-FD08D062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824" y="971564"/>
            <a:ext cx="1807623" cy="85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20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1026-7F1A-45EE-B5C8-9BAF2A3E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Turning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waste-water-treatment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plants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into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biorefineries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3E1CE-3606-49BA-AA9A-B864D2198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Waste </a:t>
            </a:r>
            <a:r>
              <a:rPr lang="da-DK" dirty="0" err="1"/>
              <a:t>water</a:t>
            </a:r>
            <a:r>
              <a:rPr lang="da-DK" dirty="0"/>
              <a:t> </a:t>
            </a:r>
            <a:r>
              <a:rPr lang="da-DK" dirty="0" err="1"/>
              <a:t>treatment</a:t>
            </a:r>
            <a:r>
              <a:rPr lang="da-DK" dirty="0"/>
              <a:t> </a:t>
            </a:r>
            <a:r>
              <a:rPr lang="da-DK" dirty="0" err="1"/>
              <a:t>plants</a:t>
            </a:r>
            <a:r>
              <a:rPr lang="da-DK" dirty="0"/>
              <a:t> </a:t>
            </a:r>
            <a:r>
              <a:rPr lang="da-DK" dirty="0" err="1"/>
              <a:t>build</a:t>
            </a:r>
            <a:r>
              <a:rPr lang="da-DK" dirty="0"/>
              <a:t>-up a high </a:t>
            </a:r>
            <a:r>
              <a:rPr lang="da-DK" dirty="0" err="1"/>
              <a:t>amount</a:t>
            </a:r>
            <a:r>
              <a:rPr lang="da-DK" dirty="0"/>
              <a:t> of </a:t>
            </a:r>
            <a:r>
              <a:rPr lang="da-DK" dirty="0" err="1"/>
              <a:t>microbiome</a:t>
            </a:r>
            <a:r>
              <a:rPr lang="da-DK" dirty="0"/>
              <a:t>/ </a:t>
            </a:r>
            <a:r>
              <a:rPr lang="da-DK" dirty="0" err="1"/>
              <a:t>microbial</a:t>
            </a:r>
            <a:r>
              <a:rPr lang="da-DK" dirty="0"/>
              <a:t> </a:t>
            </a:r>
            <a:r>
              <a:rPr lang="da-DK" dirty="0" err="1"/>
              <a:t>biomass</a:t>
            </a:r>
            <a:endParaRPr lang="da-DK" dirty="0"/>
          </a:p>
          <a:p>
            <a:r>
              <a:rPr lang="da-DK" dirty="0" err="1"/>
              <a:t>Such</a:t>
            </a:r>
            <a:r>
              <a:rPr lang="da-DK" dirty="0"/>
              <a:t> </a:t>
            </a:r>
            <a:r>
              <a:rPr lang="da-DK" dirty="0" err="1"/>
              <a:t>Anaerobic</a:t>
            </a:r>
            <a:r>
              <a:rPr lang="da-DK" dirty="0"/>
              <a:t> Digestion </a:t>
            </a:r>
            <a:r>
              <a:rPr lang="da-DK" dirty="0" err="1"/>
              <a:t>microbial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 have a </a:t>
            </a:r>
            <a:r>
              <a:rPr lang="da-DK" dirty="0" err="1"/>
              <a:t>highly</a:t>
            </a:r>
            <a:r>
              <a:rPr lang="da-DK" dirty="0"/>
              <a:t> </a:t>
            </a:r>
            <a:r>
              <a:rPr lang="da-DK" dirty="0" err="1"/>
              <a:t>interesting</a:t>
            </a:r>
            <a:r>
              <a:rPr lang="da-DK" dirty="0"/>
              <a:t>  compounds </a:t>
            </a:r>
            <a:r>
              <a:rPr lang="da-DK" i="1" dirty="0"/>
              <a:t>(India, The </a:t>
            </a:r>
            <a:r>
              <a:rPr lang="da-DK" i="1" dirty="0" err="1"/>
              <a:t>Netherlands</a:t>
            </a:r>
            <a:r>
              <a:rPr lang="da-DK" i="1" dirty="0"/>
              <a:t> and Australia </a:t>
            </a:r>
            <a:r>
              <a:rPr lang="da-DK" i="1" dirty="0" err="1"/>
              <a:t>are</a:t>
            </a:r>
            <a:r>
              <a:rPr lang="da-DK" i="1" dirty="0"/>
              <a:t> </a:t>
            </a:r>
            <a:r>
              <a:rPr lang="da-DK" i="1" dirty="0" err="1"/>
              <a:t>pioneering</a:t>
            </a:r>
            <a:r>
              <a:rPr lang="da-DK" i="1" dirty="0"/>
              <a:t>)</a:t>
            </a:r>
          </a:p>
          <a:p>
            <a:pPr lvl="1"/>
            <a:r>
              <a:rPr lang="da-DK" dirty="0"/>
              <a:t>Can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as basis for </a:t>
            </a:r>
            <a:r>
              <a:rPr lang="da-DK" dirty="0" err="1"/>
              <a:t>Kaumera</a:t>
            </a:r>
            <a:r>
              <a:rPr lang="da-DK" dirty="0"/>
              <a:t> </a:t>
            </a:r>
            <a:r>
              <a:rPr lang="da-DK" dirty="0" err="1"/>
              <a:t>water</a:t>
            </a:r>
            <a:r>
              <a:rPr lang="da-DK" dirty="0"/>
              <a:t>-skin/</a:t>
            </a:r>
            <a:r>
              <a:rPr lang="da-DK" dirty="0" err="1"/>
              <a:t>B</a:t>
            </a:r>
            <a:r>
              <a:rPr lang="da-DK" dirty="0" err="1">
                <a:solidFill>
                  <a:srgbClr val="0070C0"/>
                </a:solidFill>
              </a:rPr>
              <a:t>iobased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leather</a:t>
            </a:r>
            <a:endParaRPr lang="da-DK" dirty="0">
              <a:solidFill>
                <a:srgbClr val="0070C0"/>
              </a:solidFill>
            </a:endParaRPr>
          </a:p>
          <a:p>
            <a:pPr lvl="1"/>
            <a:r>
              <a:rPr lang="da-DK" dirty="0"/>
              <a:t>Can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</a:t>
            </a:r>
            <a:r>
              <a:rPr lang="da-DK" dirty="0" err="1"/>
              <a:t>making</a:t>
            </a:r>
            <a:r>
              <a:rPr lang="da-DK" dirty="0"/>
              <a:t> </a:t>
            </a:r>
            <a:r>
              <a:rPr lang="da-DK" dirty="0" err="1">
                <a:solidFill>
                  <a:srgbClr val="0070C0"/>
                </a:solidFill>
              </a:rPr>
              <a:t>Phosphorous-rich</a:t>
            </a:r>
            <a:r>
              <a:rPr lang="da-DK" dirty="0">
                <a:solidFill>
                  <a:srgbClr val="0070C0"/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fertilizer</a:t>
            </a:r>
            <a:endParaRPr lang="da-DK" dirty="0">
              <a:solidFill>
                <a:srgbClr val="0070C0"/>
              </a:solidFill>
            </a:endParaRPr>
          </a:p>
          <a:p>
            <a:pPr lvl="1"/>
            <a:r>
              <a:rPr lang="da-DK" dirty="0"/>
              <a:t>-and for </a:t>
            </a:r>
            <a:r>
              <a:rPr lang="da-DK" dirty="0" err="1"/>
              <a:t>making</a:t>
            </a:r>
            <a:r>
              <a:rPr lang="da-DK" dirty="0"/>
              <a:t> more products?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FB94B4-3DF1-431B-90ED-131AB2D59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806" y="3919538"/>
            <a:ext cx="3028950" cy="2257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9D78F4-4BB0-43CD-8BB2-DE584992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309" y="4921704"/>
            <a:ext cx="222885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21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518B7-6C19-4E5C-86BF-3321B1F8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i="1" dirty="0">
                <a:solidFill>
                  <a:srgbClr val="0070C0"/>
                </a:solidFill>
                <a:latin typeface="+mn-lt"/>
              </a:rPr>
              <a:t>Last but not </a:t>
            </a:r>
            <a:r>
              <a:rPr lang="da-DK" sz="3600" b="1" i="1" dirty="0" err="1">
                <a:solidFill>
                  <a:srgbClr val="0070C0"/>
                </a:solidFill>
                <a:latin typeface="+mn-lt"/>
              </a:rPr>
              <a:t>least</a:t>
            </a:r>
            <a:r>
              <a:rPr lang="da-DK" sz="3600" b="1" i="1" dirty="0">
                <a:solidFill>
                  <a:srgbClr val="0070C0"/>
                </a:solidFill>
                <a:latin typeface="+mn-lt"/>
              </a:rPr>
              <a:t>:</a:t>
            </a:r>
            <a:br>
              <a:rPr lang="da-DK" sz="3600" b="1" dirty="0">
                <a:solidFill>
                  <a:srgbClr val="0070C0"/>
                </a:solidFill>
                <a:latin typeface="+mn-lt"/>
              </a:rPr>
            </a:br>
            <a:r>
              <a:rPr lang="da-DK" sz="3600" b="1" dirty="0" err="1">
                <a:solidFill>
                  <a:srgbClr val="C00000"/>
                </a:solidFill>
                <a:latin typeface="+mn-lt"/>
              </a:rPr>
              <a:t>Develop</a:t>
            </a:r>
            <a:r>
              <a:rPr lang="da-DK" sz="3600" b="1" dirty="0">
                <a:solidFill>
                  <a:srgbClr val="C00000"/>
                </a:solidFill>
                <a:latin typeface="+mn-lt"/>
              </a:rPr>
              <a:t> systems for </a:t>
            </a:r>
            <a:r>
              <a:rPr lang="da-DK" sz="3600" b="1" dirty="0" err="1">
                <a:solidFill>
                  <a:srgbClr val="C00000"/>
                </a:solidFill>
                <a:latin typeface="+mn-lt"/>
              </a:rPr>
              <a:t>early</a:t>
            </a:r>
            <a:r>
              <a:rPr lang="da-DK" sz="36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3600" b="1" dirty="0" err="1">
                <a:solidFill>
                  <a:srgbClr val="C00000"/>
                </a:solidFill>
                <a:latin typeface="+mn-lt"/>
              </a:rPr>
              <a:t>warning</a:t>
            </a:r>
            <a:r>
              <a:rPr lang="da-DK" sz="3600" b="1" dirty="0">
                <a:solidFill>
                  <a:srgbClr val="C00000"/>
                </a:solidFill>
                <a:latin typeface="+mn-lt"/>
              </a:rPr>
              <a:t> of new </a:t>
            </a:r>
            <a:r>
              <a:rPr lang="da-DK" sz="3600" b="1" dirty="0" err="1">
                <a:solidFill>
                  <a:srgbClr val="C00000"/>
                </a:solidFill>
                <a:latin typeface="+mn-lt"/>
              </a:rPr>
              <a:t>pandemics</a:t>
            </a:r>
            <a:r>
              <a:rPr lang="da-DK" sz="36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–for virus,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bacteria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, and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antimicrobial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resistance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, AMR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strains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and genes</a:t>
            </a:r>
            <a:br>
              <a:rPr lang="da-DK" sz="2700" b="1" dirty="0">
                <a:solidFill>
                  <a:srgbClr val="C00000"/>
                </a:solidFill>
                <a:latin typeface="+mn-lt"/>
              </a:rPr>
            </a:b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based</a:t>
            </a:r>
            <a:r>
              <a:rPr lang="da-DK" sz="2700" b="1" i="1" dirty="0">
                <a:solidFill>
                  <a:srgbClr val="0070C0"/>
                </a:solidFill>
                <a:latin typeface="+mn-lt"/>
              </a:rPr>
              <a:t> on sampling the </a:t>
            </a: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microbiomes</a:t>
            </a:r>
            <a:r>
              <a:rPr lang="da-DK" sz="2700" b="1" i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waste</a:t>
            </a:r>
            <a:r>
              <a:rPr lang="da-DK" sz="27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water</a:t>
            </a:r>
            <a:r>
              <a:rPr lang="da-DK" sz="27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treatment</a:t>
            </a:r>
            <a:r>
              <a:rPr lang="da-DK" sz="27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i="1" dirty="0" err="1">
                <a:solidFill>
                  <a:srgbClr val="0070C0"/>
                </a:solidFill>
                <a:latin typeface="+mn-lt"/>
              </a:rPr>
              <a:t>plants</a:t>
            </a:r>
            <a:r>
              <a:rPr lang="en-US" sz="2700" b="1" i="1" dirty="0">
                <a:solidFill>
                  <a:srgbClr val="0070C0"/>
                </a:solidFill>
                <a:latin typeface="+mn-lt"/>
              </a:rPr>
              <a:t> </a:t>
            </a:r>
            <a:endParaRPr lang="da-DK" sz="2700" b="1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A2889-F249-426F-A41E-385B21EB2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01C4E-6892-464E-A7EE-32C715F8B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64" y="106532"/>
            <a:ext cx="4913843" cy="276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67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2B45-ED91-4B9A-881F-3CD345719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907" y="3362225"/>
            <a:ext cx="9413290" cy="1140474"/>
          </a:xfrm>
        </p:spPr>
        <p:txBody>
          <a:bodyPr>
            <a:noAutofit/>
          </a:bodyPr>
          <a:lstStyle/>
          <a:p>
            <a:r>
              <a:rPr lang="da-DK" sz="3200" b="1" dirty="0" err="1">
                <a:solidFill>
                  <a:srgbClr val="C00000"/>
                </a:solidFill>
                <a:latin typeface="Calibri" panose="020F0502020204030204"/>
              </a:rPr>
              <a:t>Conclusion</a:t>
            </a:r>
            <a:br>
              <a:rPr lang="da-DK" sz="3200" b="1" dirty="0">
                <a:solidFill>
                  <a:srgbClr val="0070C0"/>
                </a:solidFill>
                <a:latin typeface="Calibri" panose="020F0502020204030204"/>
              </a:rPr>
            </a:b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Signifiant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value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can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be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generated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for food,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health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&amp; business </a:t>
            </a:r>
            <a:b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</a:b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by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using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Microbiome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Research and Technology </a:t>
            </a:r>
            <a:b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</a:b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in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Circular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Biobased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Economy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b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</a:br>
            <a:endParaRPr lang="da-DK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E4726-90CF-42DF-B0FC-B9C9E1E84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1552" y="4940136"/>
            <a:ext cx="9144000" cy="1655762"/>
          </a:xfrm>
        </p:spPr>
        <p:txBody>
          <a:bodyPr/>
          <a:lstStyle/>
          <a:p>
            <a:endParaRPr lang="da-DK" dirty="0"/>
          </a:p>
          <a:p>
            <a:r>
              <a:rPr lang="da-DK" b="1" dirty="0" err="1">
                <a:solidFill>
                  <a:srgbClr val="0070C0"/>
                </a:solidFill>
              </a:rPr>
              <a:t>Thanks</a:t>
            </a:r>
            <a:r>
              <a:rPr lang="da-DK" b="1" dirty="0">
                <a:solidFill>
                  <a:srgbClr val="0070C0"/>
                </a:solidFill>
              </a:rPr>
              <a:t> a </a:t>
            </a:r>
            <a:r>
              <a:rPr lang="da-DK" b="1" dirty="0" err="1">
                <a:solidFill>
                  <a:srgbClr val="0070C0"/>
                </a:solidFill>
              </a:rPr>
              <a:t>lot</a:t>
            </a:r>
            <a:r>
              <a:rPr lang="da-DK" b="1" dirty="0">
                <a:solidFill>
                  <a:srgbClr val="0070C0"/>
                </a:solidFill>
              </a:rPr>
              <a:t> for </a:t>
            </a:r>
            <a:r>
              <a:rPr lang="da-DK" b="1" dirty="0" err="1">
                <a:solidFill>
                  <a:srgbClr val="0070C0"/>
                </a:solidFill>
              </a:rPr>
              <a:t>your</a:t>
            </a:r>
            <a:r>
              <a:rPr lang="da-DK" b="1" dirty="0">
                <a:solidFill>
                  <a:srgbClr val="0070C0"/>
                </a:solidFill>
              </a:rPr>
              <a:t> kind attention</a:t>
            </a:r>
            <a:endParaRPr lang="da-DK" dirty="0"/>
          </a:p>
          <a:p>
            <a:r>
              <a:rPr lang="da-DK" sz="3200" b="1" dirty="0">
                <a:solidFill>
                  <a:srgbClr val="C00000"/>
                </a:solidFill>
              </a:rPr>
              <a:t>Lene Lange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98C34-FC10-4F60-8119-1CB7FFA93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210" y="199423"/>
            <a:ext cx="1145628" cy="17184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7029DD-16E0-471F-B38C-D7D49EC897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09" y="225552"/>
            <a:ext cx="2203523" cy="684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45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AC609D399BE04087B3954B4FAABFEE" ma:contentTypeVersion="10" ma:contentTypeDescription="Opret et nyt dokument." ma:contentTypeScope="" ma:versionID="06c478ed6f7b2878c2aebb93187cc7cb">
  <xsd:schema xmlns:xsd="http://www.w3.org/2001/XMLSchema" xmlns:xs="http://www.w3.org/2001/XMLSchema" xmlns:p="http://schemas.microsoft.com/office/2006/metadata/properties" xmlns:ns3="f3c86520-c854-423f-9a76-cfe1582dc937" targetNamespace="http://schemas.microsoft.com/office/2006/metadata/properties" ma:root="true" ma:fieldsID="bd8d1b27d466c9cba5f42020bc021856" ns3:_="">
    <xsd:import namespace="f3c86520-c854-423f-9a76-cfe1582dc93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c86520-c854-423f-9a76-cfe1582dc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E5F165-4403-458E-B4BC-5C3A575E54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c86520-c854-423f-9a76-cfe1582dc9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80299D-E72C-4E0F-AF38-21F805B24D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A21C9A-8264-482C-BAF8-821C52C8610F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f3c86520-c854-423f-9a76-cfe1582dc93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1386</Words>
  <Application>Microsoft Office PowerPoint</Application>
  <PresentationFormat>Widescreen</PresentationFormat>
  <Paragraphs>129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  Food systems Microbiomes &amp; Technologies  for the Circular Biobased Industry</vt:lpstr>
      <vt:lpstr>Microbiome research has created new opportunities for Circular Biobased Industry</vt:lpstr>
      <vt:lpstr>Biorefineries of the Circular Biobased Economy:  Unlocking the full potential of the many types of biomass </vt:lpstr>
      <vt:lpstr>Biorefinery products for improved soil health</vt:lpstr>
      <vt:lpstr>Biorefinery products for improved robustness of plants</vt:lpstr>
      <vt:lpstr>BioAg products can increase tolerance to draught</vt:lpstr>
      <vt:lpstr>BioAg products for robustness and Upgrade of residues =&gt; -opening for re-introducing draught-tolerant traditional crops!</vt:lpstr>
      <vt:lpstr>Biorefinery products for improved animal gut-health</vt:lpstr>
      <vt:lpstr>Acute Need for such animal-gut health products in industrial meat production </vt:lpstr>
      <vt:lpstr>Example of Gut-Microbiome-healthy feed, CBE-produced from upgrading industrial sidestreams</vt:lpstr>
      <vt:lpstr>Methane-reducing cattle feed-additives have been found  –produced in future as part of Circular Biobased Solutions!</vt:lpstr>
      <vt:lpstr>Human* gut-health promoting food ingredients can be produced from industrial side-streams &amp; crop residues</vt:lpstr>
      <vt:lpstr>New research: People, who have had Covid-19 have higher risk for developing diabetes</vt:lpstr>
      <vt:lpstr>The importance of microbiome research for combating risk of antibiotic resistance –a new CBE opportunity for both health and business</vt:lpstr>
      <vt:lpstr>New CBE opportunity? Microbiome-based fermentations, a new production method for biobased products</vt:lpstr>
      <vt:lpstr>Can household waste in future be used as a substrate for growing fungal single cell protein?</vt:lpstr>
      <vt:lpstr>Sustainable, nutritious and healthy food for the sustainable Refugee Camp (LL for CARE Denmark, Camp+ project) </vt:lpstr>
      <vt:lpstr>Turning waste-water-treatment plants into biorefineries?</vt:lpstr>
      <vt:lpstr>Last but not least: Develop systems for early warning of new pandemics –for virus, bacteria, and antimicrobial resistance, AMR strains and genes based on sampling the microbiomes of waste water treatment plants </vt:lpstr>
      <vt:lpstr>Conclusion Signifiant value can be generated for food, health &amp; business  by using Microbiome Research and Technology  in Circular Biobased Economy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Valorization of Marine Seaweed  in a Blue Biorefinery</dc:title>
  <dc:creator>Lene Lange</dc:creator>
  <cp:lastModifiedBy>Lene Lange</cp:lastModifiedBy>
  <cp:revision>49</cp:revision>
  <dcterms:created xsi:type="dcterms:W3CDTF">2022-06-06T10:20:21Z</dcterms:created>
  <dcterms:modified xsi:type="dcterms:W3CDTF">2022-06-26T09:00:16Z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0x0101008FAC609D399BE04087B3954B4FAABFEE</vt:lpwstr>
  </property>
</Properties>
</file>